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9"/>
  </p:notesMasterIdLst>
  <p:sldIdLst>
    <p:sldId id="271" r:id="rId5"/>
    <p:sldId id="259" r:id="rId6"/>
    <p:sldId id="285" r:id="rId7"/>
    <p:sldId id="280" r:id="rId8"/>
    <p:sldId id="282" r:id="rId9"/>
    <p:sldId id="5543" r:id="rId10"/>
    <p:sldId id="274" r:id="rId11"/>
    <p:sldId id="277" r:id="rId12"/>
    <p:sldId id="278" r:id="rId13"/>
    <p:sldId id="276" r:id="rId14"/>
    <p:sldId id="283" r:id="rId15"/>
    <p:sldId id="284" r:id="rId16"/>
    <p:sldId id="286" r:id="rId17"/>
    <p:sldId id="27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F8F2710-1C06-408D-D06A-A1616013A39E}" name="Marievi Papafragkaki (North East CA)" initials="MP" userId="S::Marievi.Papafragkaki@northeast-ca.gov.uk::45ff85be-0ca3-4532-9762-13b68f501543" providerId="AD"/>
  <p188:author id="{82BDA0E2-F851-9BB1-F94F-064DEA26027A}" name="Robert Hamilton (North East CA)" initials="RH" userId="S::rob.hamilton@northeast-ca.gov.uk::83675b7c-f0f4-4098-b963-df68e9dcf72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003B"/>
    <a:srgbClr val="8F3E8D"/>
    <a:srgbClr val="EEE8EE"/>
    <a:srgbClr val="33A38C"/>
    <a:srgbClr val="ED1163"/>
    <a:srgbClr val="005837"/>
    <a:srgbClr val="2F9E88"/>
    <a:srgbClr val="1A3F80"/>
    <a:srgbClr val="EA511F"/>
    <a:srgbClr val="E951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68A19F-EED6-98C7-7F08-0D6A2B36CC37}" v="209" dt="2026-03-24T10:07:47.136"/>
    <p1510:client id="{25565C94-C8DB-401C-9A31-6D823778B729}" v="5" dt="2026-03-24T13:52:26.282"/>
    <p1510:client id="{4C0844A4-D22D-4F54-A08B-376A2EC36757}" v="13" dt="2026-03-23T17:37:19.626"/>
    <p1510:client id="{E62DECE1-2391-5653-EBFE-BADD221ED787}" v="3" dt="2026-03-24T09:41:58.95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–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3457" autoAdjust="0"/>
  </p:normalViewPr>
  <p:slideViewPr>
    <p:cSldViewPr snapToGrid="0">
      <p:cViewPr varScale="1">
        <p:scale>
          <a:sx n="63" d="100"/>
          <a:sy n="63" d="100"/>
        </p:scale>
        <p:origin x="78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86F09B-05F8-5F41-AAD9-AEF13CA9AFE3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260EEC-1873-6349-B460-854A32086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798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at a podium&#10;&#10;AI-generated content may be incorrect.">
            <a:extLst>
              <a:ext uri="{FF2B5EF4-FFF2-40B4-BE49-F238E27FC236}">
                <a16:creationId xmlns:a16="http://schemas.microsoft.com/office/drawing/2014/main" id="{9FB56869-63A5-3C29-7873-07B756D45E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CA54CA8-18E5-4C4F-AD24-51BA019D6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852" y="4389787"/>
            <a:ext cx="4735578" cy="1064786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80000"/>
              </a:lnSpc>
              <a:defRPr sz="4000" b="0" i="0">
                <a:solidFill>
                  <a:srgbClr val="E4003B"/>
                </a:solidFill>
                <a:latin typeface="Aptos SemiBold" panose="020B00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D975F4F6-8091-9E04-EAF1-34FB0343AAE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5852" y="5800302"/>
            <a:ext cx="4735578" cy="44517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GB"/>
              <a:t>Click to add subtitle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BE93203-8F35-879F-3E5A-4FB0E6160246}"/>
              </a:ext>
            </a:extLst>
          </p:cNvPr>
          <p:cNvCxnSpPr/>
          <p:nvPr userDrawn="1"/>
        </p:nvCxnSpPr>
        <p:spPr>
          <a:xfrm>
            <a:off x="816689" y="5606322"/>
            <a:ext cx="166259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3551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and white arrow&#10;&#10;AI-generated content may be incorrect.">
            <a:extLst>
              <a:ext uri="{FF2B5EF4-FFF2-40B4-BE49-F238E27FC236}">
                <a16:creationId xmlns:a16="http://schemas.microsoft.com/office/drawing/2014/main" id="{86B71DD3-9C5F-0B25-4C72-0EA5380253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7776967" y="2135669"/>
            <a:ext cx="4430023" cy="4430023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E528688-699A-A52D-8676-34ADC8904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850" y="1363749"/>
            <a:ext cx="10870509" cy="771920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rgbClr val="E4003B"/>
                </a:solidFill>
                <a:latin typeface="Aptos SemiBold" panose="020B00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A14FECF-580C-4D51-694E-6A136A843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850" y="2230820"/>
            <a:ext cx="10870509" cy="37590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9144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3716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18288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6" name="Picture 5" descr="A close up of a sign&#10;&#10;AI-generated content may be incorrect.">
            <a:extLst>
              <a:ext uri="{FF2B5EF4-FFF2-40B4-BE49-F238E27FC236}">
                <a16:creationId xmlns:a16="http://schemas.microsoft.com/office/drawing/2014/main" id="{65C353AF-1818-A9DE-9443-2463F39373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2683" y="318003"/>
            <a:ext cx="4282223" cy="643090"/>
          </a:xfrm>
          <a:prstGeom prst="rect">
            <a:avLst/>
          </a:prstGeom>
        </p:spPr>
      </p:pic>
      <p:pic>
        <p:nvPicPr>
          <p:cNvPr id="12" name="Picture 11" descr="A red and white arrow&#10;&#10;AI-generated content may be incorrect.">
            <a:extLst>
              <a:ext uri="{FF2B5EF4-FFF2-40B4-BE49-F238E27FC236}">
                <a16:creationId xmlns:a16="http://schemas.microsoft.com/office/drawing/2014/main" id="{00E38FFA-41A6-3985-9BDB-44A93E4C44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21450" y="278490"/>
            <a:ext cx="709819" cy="70981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A25A14-9088-89D7-CEC8-9F96E19AACD9}"/>
              </a:ext>
            </a:extLst>
          </p:cNvPr>
          <p:cNvSpPr/>
          <p:nvPr userDrawn="1"/>
        </p:nvSpPr>
        <p:spPr>
          <a:xfrm>
            <a:off x="0" y="6214908"/>
            <a:ext cx="12192000" cy="643091"/>
          </a:xfrm>
          <a:prstGeom prst="rect">
            <a:avLst/>
          </a:prstGeom>
          <a:solidFill>
            <a:srgbClr val="E400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FB47FA-DABB-C17D-856D-69EE5CFFF0D9}"/>
              </a:ext>
            </a:extLst>
          </p:cNvPr>
          <p:cNvSpPr txBox="1"/>
          <p:nvPr userDrawn="1"/>
        </p:nvSpPr>
        <p:spPr>
          <a:xfrm>
            <a:off x="616398" y="6338548"/>
            <a:ext cx="5347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1" i="0" u="none" strike="noStrike" baseline="0">
                <a:solidFill>
                  <a:schemeClr val="bg1"/>
                </a:solidFill>
                <a:latin typeface="Aptos" panose="020B0004020202020204" pitchFamily="34" charset="0"/>
              </a:rPr>
              <a:t>northeast-</a:t>
            </a:r>
            <a:r>
              <a:rPr lang="en-GB" b="1" i="0" u="none" strike="noStrike" baseline="0" err="1">
                <a:solidFill>
                  <a:schemeClr val="bg1"/>
                </a:solidFill>
                <a:latin typeface="Aptos" panose="020B0004020202020204" pitchFamily="34" charset="0"/>
              </a:rPr>
              <a:t>ca.gov.uk</a:t>
            </a:r>
            <a:endParaRPr lang="en-US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387E858-8CF5-FD67-92C3-BB57813B2A9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761548" y="580273"/>
            <a:ext cx="3814811" cy="342183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buNone/>
              <a:defRPr sz="1800" b="1" i="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9144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3716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18288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1977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6E528688-699A-A52D-8676-34ADC8904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851" y="1363749"/>
            <a:ext cx="10870508" cy="771920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rgbClr val="EA511F"/>
                </a:solidFill>
                <a:latin typeface="Aptos SemiBold" panose="020B00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A14FECF-580C-4D51-694E-6A136A843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850" y="2230820"/>
            <a:ext cx="10870507" cy="37590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9144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3716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18288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6" name="Picture 5" descr="A close up of a sign&#10;&#10;AI-generated content may be incorrect.">
            <a:extLst>
              <a:ext uri="{FF2B5EF4-FFF2-40B4-BE49-F238E27FC236}">
                <a16:creationId xmlns:a16="http://schemas.microsoft.com/office/drawing/2014/main" id="{65C353AF-1818-A9DE-9443-2463F39373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2683" y="318003"/>
            <a:ext cx="4282223" cy="643090"/>
          </a:xfrm>
          <a:prstGeom prst="rect">
            <a:avLst/>
          </a:prstGeom>
        </p:spPr>
      </p:pic>
      <p:pic>
        <p:nvPicPr>
          <p:cNvPr id="12" name="Picture 11" descr="A red and white arrow&#10;&#10;AI-generated content may be incorrect.">
            <a:extLst>
              <a:ext uri="{FF2B5EF4-FFF2-40B4-BE49-F238E27FC236}">
                <a16:creationId xmlns:a16="http://schemas.microsoft.com/office/drawing/2014/main" id="{00E38FFA-41A6-3985-9BDB-44A93E4C44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21450" y="278490"/>
            <a:ext cx="709819" cy="709819"/>
          </a:xfrm>
          <a:prstGeom prst="rect">
            <a:avLst/>
          </a:prstGeom>
        </p:spPr>
      </p:pic>
      <p:pic>
        <p:nvPicPr>
          <p:cNvPr id="7" name="Picture 6" descr="An orange and white arrow&#10;&#10;AI-generated content may be incorrect.">
            <a:extLst>
              <a:ext uri="{FF2B5EF4-FFF2-40B4-BE49-F238E27FC236}">
                <a16:creationId xmlns:a16="http://schemas.microsoft.com/office/drawing/2014/main" id="{5256E1BA-2D9F-EC43-211C-676839211F4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000"/>
          </a:blip>
          <a:stretch>
            <a:fillRect/>
          </a:stretch>
        </p:blipFill>
        <p:spPr>
          <a:xfrm>
            <a:off x="7776966" y="2135669"/>
            <a:ext cx="4430023" cy="443002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A25A14-9088-89D7-CEC8-9F96E19AACD9}"/>
              </a:ext>
            </a:extLst>
          </p:cNvPr>
          <p:cNvSpPr/>
          <p:nvPr userDrawn="1"/>
        </p:nvSpPr>
        <p:spPr>
          <a:xfrm>
            <a:off x="0" y="6214908"/>
            <a:ext cx="12192000" cy="643091"/>
          </a:xfrm>
          <a:prstGeom prst="rect">
            <a:avLst/>
          </a:prstGeom>
          <a:solidFill>
            <a:srgbClr val="E951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08B353-C82C-F72D-45C0-B92D0C0BC826}"/>
              </a:ext>
            </a:extLst>
          </p:cNvPr>
          <p:cNvSpPr txBox="1"/>
          <p:nvPr userDrawn="1"/>
        </p:nvSpPr>
        <p:spPr>
          <a:xfrm>
            <a:off x="616398" y="6338548"/>
            <a:ext cx="5347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1" i="0" u="none" strike="noStrike" baseline="0">
                <a:solidFill>
                  <a:schemeClr val="bg1"/>
                </a:solidFill>
                <a:latin typeface="Aptos" panose="020B0004020202020204" pitchFamily="34" charset="0"/>
              </a:rPr>
              <a:t>northeast-</a:t>
            </a:r>
            <a:r>
              <a:rPr lang="en-GB" b="1" i="0" u="none" strike="noStrike" baseline="0" err="1">
                <a:solidFill>
                  <a:schemeClr val="bg1"/>
                </a:solidFill>
                <a:latin typeface="Aptos" panose="020B0004020202020204" pitchFamily="34" charset="0"/>
              </a:rPr>
              <a:t>ca.gov.uk</a:t>
            </a:r>
            <a:endParaRPr lang="en-US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A65D52D-49A8-6520-78CA-8B3DD71EE15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761548" y="580273"/>
            <a:ext cx="3814811" cy="342183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buNone/>
              <a:defRPr sz="1800" b="1" i="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9144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3716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18288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70631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white arrow&#10;&#10;AI-generated content may be incorrect.">
            <a:extLst>
              <a:ext uri="{FF2B5EF4-FFF2-40B4-BE49-F238E27FC236}">
                <a16:creationId xmlns:a16="http://schemas.microsoft.com/office/drawing/2014/main" id="{5B1CEC16-9D82-9D7F-2A41-E07244AC2F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7776966" y="2135669"/>
            <a:ext cx="4415034" cy="4415034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E528688-699A-A52D-8676-34ADC8904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851" y="1363749"/>
            <a:ext cx="10870508" cy="771920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rgbClr val="1A3F80"/>
                </a:solidFill>
                <a:latin typeface="Aptos SemiBold" panose="020B00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A14FECF-580C-4D51-694E-6A136A843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851" y="2230820"/>
            <a:ext cx="10870508" cy="37590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9144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3716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18288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6" name="Picture 5" descr="A close up of a sign&#10;&#10;AI-generated content may be incorrect.">
            <a:extLst>
              <a:ext uri="{FF2B5EF4-FFF2-40B4-BE49-F238E27FC236}">
                <a16:creationId xmlns:a16="http://schemas.microsoft.com/office/drawing/2014/main" id="{65C353AF-1818-A9DE-9443-2463F39373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2683" y="318003"/>
            <a:ext cx="4282223" cy="643090"/>
          </a:xfrm>
          <a:prstGeom prst="rect">
            <a:avLst/>
          </a:prstGeom>
        </p:spPr>
      </p:pic>
      <p:pic>
        <p:nvPicPr>
          <p:cNvPr id="12" name="Picture 11" descr="A red and white arrow&#10;&#10;AI-generated content may be incorrect.">
            <a:extLst>
              <a:ext uri="{FF2B5EF4-FFF2-40B4-BE49-F238E27FC236}">
                <a16:creationId xmlns:a16="http://schemas.microsoft.com/office/drawing/2014/main" id="{00E38FFA-41A6-3985-9BDB-44A93E4C442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221450" y="278490"/>
            <a:ext cx="709819" cy="70981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A25A14-9088-89D7-CEC8-9F96E19AACD9}"/>
              </a:ext>
            </a:extLst>
          </p:cNvPr>
          <p:cNvSpPr/>
          <p:nvPr userDrawn="1"/>
        </p:nvSpPr>
        <p:spPr>
          <a:xfrm>
            <a:off x="0" y="6214908"/>
            <a:ext cx="12192000" cy="643091"/>
          </a:xfrm>
          <a:prstGeom prst="rect">
            <a:avLst/>
          </a:prstGeom>
          <a:solidFill>
            <a:srgbClr val="1A3F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C2CE99-A442-5070-AB2E-D6B203C22391}"/>
              </a:ext>
            </a:extLst>
          </p:cNvPr>
          <p:cNvSpPr txBox="1"/>
          <p:nvPr userDrawn="1"/>
        </p:nvSpPr>
        <p:spPr>
          <a:xfrm>
            <a:off x="616398" y="6338548"/>
            <a:ext cx="5347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1" i="0" u="none" strike="noStrike" baseline="0">
                <a:solidFill>
                  <a:schemeClr val="bg1"/>
                </a:solidFill>
                <a:latin typeface="Aptos" panose="020B0004020202020204" pitchFamily="34" charset="0"/>
              </a:rPr>
              <a:t>northeast-</a:t>
            </a:r>
            <a:r>
              <a:rPr lang="en-GB" b="1" i="0" u="none" strike="noStrike" baseline="0" err="1">
                <a:solidFill>
                  <a:schemeClr val="bg1"/>
                </a:solidFill>
                <a:latin typeface="Aptos" panose="020B0004020202020204" pitchFamily="34" charset="0"/>
              </a:rPr>
              <a:t>ca.gov.uk</a:t>
            </a:r>
            <a:endParaRPr lang="en-US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151F2E3-A222-1EC7-6A5D-297508C8441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761548" y="580273"/>
            <a:ext cx="3814811" cy="342183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buNone/>
              <a:defRPr sz="1800" b="1" i="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9144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3716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18288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89343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een and black arrow&#10;&#10;AI-generated content may be incorrect.">
            <a:extLst>
              <a:ext uri="{FF2B5EF4-FFF2-40B4-BE49-F238E27FC236}">
                <a16:creationId xmlns:a16="http://schemas.microsoft.com/office/drawing/2014/main" id="{B074C4FA-F9CF-721A-9515-97F0E4D6CE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7776967" y="2088094"/>
            <a:ext cx="4415034" cy="4415034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E528688-699A-A52D-8676-34ADC8904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851" y="1363749"/>
            <a:ext cx="10870508" cy="771920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rgbClr val="005837"/>
                </a:solidFill>
                <a:latin typeface="Aptos SemiBold" panose="020B00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A14FECF-580C-4D51-694E-6A136A843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850" y="2230820"/>
            <a:ext cx="10870507" cy="37590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9144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3716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18288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6" name="Picture 5" descr="A close up of a sign&#10;&#10;AI-generated content may be incorrect.">
            <a:extLst>
              <a:ext uri="{FF2B5EF4-FFF2-40B4-BE49-F238E27FC236}">
                <a16:creationId xmlns:a16="http://schemas.microsoft.com/office/drawing/2014/main" id="{65C353AF-1818-A9DE-9443-2463F39373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2683" y="318003"/>
            <a:ext cx="4282223" cy="643090"/>
          </a:xfrm>
          <a:prstGeom prst="rect">
            <a:avLst/>
          </a:prstGeom>
        </p:spPr>
      </p:pic>
      <p:pic>
        <p:nvPicPr>
          <p:cNvPr id="12" name="Picture 11" descr="A red and white arrow&#10;&#10;AI-generated content may be incorrect.">
            <a:extLst>
              <a:ext uri="{FF2B5EF4-FFF2-40B4-BE49-F238E27FC236}">
                <a16:creationId xmlns:a16="http://schemas.microsoft.com/office/drawing/2014/main" id="{00E38FFA-41A6-3985-9BDB-44A93E4C442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221450" y="278490"/>
            <a:ext cx="709819" cy="70981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A25A14-9088-89D7-CEC8-9F96E19AACD9}"/>
              </a:ext>
            </a:extLst>
          </p:cNvPr>
          <p:cNvSpPr/>
          <p:nvPr userDrawn="1"/>
        </p:nvSpPr>
        <p:spPr>
          <a:xfrm>
            <a:off x="0" y="6214908"/>
            <a:ext cx="12192000" cy="643091"/>
          </a:xfrm>
          <a:prstGeom prst="rect">
            <a:avLst/>
          </a:prstGeom>
          <a:solidFill>
            <a:srgbClr val="0058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C2CE99-A442-5070-AB2E-D6B203C22391}"/>
              </a:ext>
            </a:extLst>
          </p:cNvPr>
          <p:cNvSpPr txBox="1"/>
          <p:nvPr userDrawn="1"/>
        </p:nvSpPr>
        <p:spPr>
          <a:xfrm>
            <a:off x="616398" y="6338548"/>
            <a:ext cx="5347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1" i="0" u="none" strike="noStrike" baseline="0">
                <a:solidFill>
                  <a:schemeClr val="bg1"/>
                </a:solidFill>
                <a:latin typeface="Aptos" panose="020B0004020202020204" pitchFamily="34" charset="0"/>
              </a:rPr>
              <a:t>northeast-</a:t>
            </a:r>
            <a:r>
              <a:rPr lang="en-GB" b="1" i="0" u="none" strike="noStrike" baseline="0" err="1">
                <a:solidFill>
                  <a:schemeClr val="bg1"/>
                </a:solidFill>
                <a:latin typeface="Aptos" panose="020B0004020202020204" pitchFamily="34" charset="0"/>
              </a:rPr>
              <a:t>ca.gov.uk</a:t>
            </a:r>
            <a:endParaRPr lang="en-US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88A82C9-0B83-838C-F505-BBB3B5CADE2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761548" y="580273"/>
            <a:ext cx="3814811" cy="342183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buNone/>
              <a:defRPr sz="1800" b="1" i="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9144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3716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18288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70074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nk and black square&#10;&#10;AI-generated content may be incorrect.">
            <a:extLst>
              <a:ext uri="{FF2B5EF4-FFF2-40B4-BE49-F238E27FC236}">
                <a16:creationId xmlns:a16="http://schemas.microsoft.com/office/drawing/2014/main" id="{D160D6F9-4CD7-3C98-5B4F-F59525D892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7776966" y="2088094"/>
            <a:ext cx="4415034" cy="4415034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E528688-699A-A52D-8676-34ADC8904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851" y="1363749"/>
            <a:ext cx="10870508" cy="771920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rgbClr val="ED1163"/>
                </a:solidFill>
                <a:latin typeface="Aptos SemiBold" panose="020B00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A14FECF-580C-4D51-694E-6A136A843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851" y="2230820"/>
            <a:ext cx="10870508" cy="37590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9144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3716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18288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6" name="Picture 5" descr="A close up of a sign&#10;&#10;AI-generated content may be incorrect.">
            <a:extLst>
              <a:ext uri="{FF2B5EF4-FFF2-40B4-BE49-F238E27FC236}">
                <a16:creationId xmlns:a16="http://schemas.microsoft.com/office/drawing/2014/main" id="{65C353AF-1818-A9DE-9443-2463F39373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2683" y="318003"/>
            <a:ext cx="4282223" cy="643090"/>
          </a:xfrm>
          <a:prstGeom prst="rect">
            <a:avLst/>
          </a:prstGeom>
        </p:spPr>
      </p:pic>
      <p:pic>
        <p:nvPicPr>
          <p:cNvPr id="12" name="Picture 11" descr="A red and white arrow&#10;&#10;AI-generated content may be incorrect.">
            <a:extLst>
              <a:ext uri="{FF2B5EF4-FFF2-40B4-BE49-F238E27FC236}">
                <a16:creationId xmlns:a16="http://schemas.microsoft.com/office/drawing/2014/main" id="{00E38FFA-41A6-3985-9BDB-44A93E4C442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221450" y="278490"/>
            <a:ext cx="709819" cy="70981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A25A14-9088-89D7-CEC8-9F96E19AACD9}"/>
              </a:ext>
            </a:extLst>
          </p:cNvPr>
          <p:cNvSpPr/>
          <p:nvPr userDrawn="1"/>
        </p:nvSpPr>
        <p:spPr>
          <a:xfrm>
            <a:off x="0" y="6214908"/>
            <a:ext cx="12192000" cy="643091"/>
          </a:xfrm>
          <a:prstGeom prst="rect">
            <a:avLst/>
          </a:prstGeom>
          <a:solidFill>
            <a:srgbClr val="ED116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C2CE99-A442-5070-AB2E-D6B203C22391}"/>
              </a:ext>
            </a:extLst>
          </p:cNvPr>
          <p:cNvSpPr txBox="1"/>
          <p:nvPr userDrawn="1"/>
        </p:nvSpPr>
        <p:spPr>
          <a:xfrm>
            <a:off x="616398" y="6338548"/>
            <a:ext cx="5347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1" i="0" u="none" strike="noStrike" baseline="0">
                <a:solidFill>
                  <a:schemeClr val="bg1"/>
                </a:solidFill>
                <a:latin typeface="Aptos" panose="020B0004020202020204" pitchFamily="34" charset="0"/>
              </a:rPr>
              <a:t>northeast-</a:t>
            </a:r>
            <a:r>
              <a:rPr lang="en-GB" b="1" i="0" u="none" strike="noStrike" baseline="0" err="1">
                <a:solidFill>
                  <a:schemeClr val="bg1"/>
                </a:solidFill>
                <a:latin typeface="Aptos" panose="020B0004020202020204" pitchFamily="34" charset="0"/>
              </a:rPr>
              <a:t>ca.gov.uk</a:t>
            </a:r>
            <a:endParaRPr lang="en-US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A96B6AD-8333-CE30-D550-F993D0C6A4C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761548" y="580273"/>
            <a:ext cx="3814811" cy="342183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buNone/>
              <a:defRPr sz="1800" b="1" i="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9144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3716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18288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50433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een and black arrow&#10;&#10;AI-generated content may be incorrect.">
            <a:extLst>
              <a:ext uri="{FF2B5EF4-FFF2-40B4-BE49-F238E27FC236}">
                <a16:creationId xmlns:a16="http://schemas.microsoft.com/office/drawing/2014/main" id="{C6D28B36-E00A-EAA7-B02B-0E7DF7014B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7776966" y="2088095"/>
            <a:ext cx="4415034" cy="4415034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E528688-699A-A52D-8676-34ADC8904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851" y="1363749"/>
            <a:ext cx="10870508" cy="771920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rgbClr val="33A38C"/>
                </a:solidFill>
                <a:latin typeface="Aptos SemiBold" panose="020B00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A14FECF-580C-4D51-694E-6A136A843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851" y="2230820"/>
            <a:ext cx="10870508" cy="37590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9144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3716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18288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6" name="Picture 5" descr="A close up of a sign&#10;&#10;AI-generated content may be incorrect.">
            <a:extLst>
              <a:ext uri="{FF2B5EF4-FFF2-40B4-BE49-F238E27FC236}">
                <a16:creationId xmlns:a16="http://schemas.microsoft.com/office/drawing/2014/main" id="{65C353AF-1818-A9DE-9443-2463F39373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2683" y="318003"/>
            <a:ext cx="4282223" cy="643090"/>
          </a:xfrm>
          <a:prstGeom prst="rect">
            <a:avLst/>
          </a:prstGeom>
        </p:spPr>
      </p:pic>
      <p:pic>
        <p:nvPicPr>
          <p:cNvPr id="12" name="Picture 11" descr="A red and white arrow&#10;&#10;AI-generated content may be incorrect.">
            <a:extLst>
              <a:ext uri="{FF2B5EF4-FFF2-40B4-BE49-F238E27FC236}">
                <a16:creationId xmlns:a16="http://schemas.microsoft.com/office/drawing/2014/main" id="{00E38FFA-41A6-3985-9BDB-44A93E4C442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221450" y="278490"/>
            <a:ext cx="709819" cy="70981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A25A14-9088-89D7-CEC8-9F96E19AACD9}"/>
              </a:ext>
            </a:extLst>
          </p:cNvPr>
          <p:cNvSpPr/>
          <p:nvPr userDrawn="1"/>
        </p:nvSpPr>
        <p:spPr>
          <a:xfrm>
            <a:off x="0" y="6214908"/>
            <a:ext cx="12192000" cy="643091"/>
          </a:xfrm>
          <a:prstGeom prst="rect">
            <a:avLst/>
          </a:prstGeom>
          <a:solidFill>
            <a:srgbClr val="33A3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C2CE99-A442-5070-AB2E-D6B203C22391}"/>
              </a:ext>
            </a:extLst>
          </p:cNvPr>
          <p:cNvSpPr txBox="1"/>
          <p:nvPr userDrawn="1"/>
        </p:nvSpPr>
        <p:spPr>
          <a:xfrm>
            <a:off x="616398" y="6338548"/>
            <a:ext cx="5347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1" i="0" u="none" strike="noStrike" baseline="0">
                <a:solidFill>
                  <a:schemeClr val="bg1"/>
                </a:solidFill>
                <a:latin typeface="Aptos" panose="020B0004020202020204" pitchFamily="34" charset="0"/>
              </a:rPr>
              <a:t>northeast-</a:t>
            </a:r>
            <a:r>
              <a:rPr lang="en-GB" b="1" i="0" u="none" strike="noStrike" baseline="0" err="1">
                <a:solidFill>
                  <a:schemeClr val="bg1"/>
                </a:solidFill>
                <a:latin typeface="Aptos" panose="020B0004020202020204" pitchFamily="34" charset="0"/>
              </a:rPr>
              <a:t>ca.gov.uk</a:t>
            </a:r>
            <a:endParaRPr lang="en-US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9DA9A17-4332-43B2-DB89-E7F22D8F29B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761548" y="580273"/>
            <a:ext cx="3814811" cy="342183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buNone/>
              <a:defRPr sz="1800" b="1" i="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9144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3716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18288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43895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urple and black triangle&#10;&#10;AI-generated content may be incorrect.">
            <a:extLst>
              <a:ext uri="{FF2B5EF4-FFF2-40B4-BE49-F238E27FC236}">
                <a16:creationId xmlns:a16="http://schemas.microsoft.com/office/drawing/2014/main" id="{64DEBEA3-5F18-A7E3-A70E-6F57C6CC3D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7776966" y="2135670"/>
            <a:ext cx="4415034" cy="4415034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E528688-699A-A52D-8676-34ADC8904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851" y="1363749"/>
            <a:ext cx="10870508" cy="771920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rgbClr val="8F3E8D"/>
                </a:solidFill>
                <a:latin typeface="Aptos SemiBold" panose="020B00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A14FECF-580C-4D51-694E-6A136A843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850" y="2230820"/>
            <a:ext cx="10870507" cy="37590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9144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3716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18288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6" name="Picture 5" descr="A close up of a sign&#10;&#10;AI-generated content may be incorrect.">
            <a:extLst>
              <a:ext uri="{FF2B5EF4-FFF2-40B4-BE49-F238E27FC236}">
                <a16:creationId xmlns:a16="http://schemas.microsoft.com/office/drawing/2014/main" id="{65C353AF-1818-A9DE-9443-2463F39373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2683" y="318003"/>
            <a:ext cx="4282223" cy="643090"/>
          </a:xfrm>
          <a:prstGeom prst="rect">
            <a:avLst/>
          </a:prstGeom>
        </p:spPr>
      </p:pic>
      <p:pic>
        <p:nvPicPr>
          <p:cNvPr id="12" name="Picture 11" descr="A red and white arrow&#10;&#10;AI-generated content may be incorrect.">
            <a:extLst>
              <a:ext uri="{FF2B5EF4-FFF2-40B4-BE49-F238E27FC236}">
                <a16:creationId xmlns:a16="http://schemas.microsoft.com/office/drawing/2014/main" id="{00E38FFA-41A6-3985-9BDB-44A93E4C442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221450" y="278490"/>
            <a:ext cx="709819" cy="70981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A25A14-9088-89D7-CEC8-9F96E19AACD9}"/>
              </a:ext>
            </a:extLst>
          </p:cNvPr>
          <p:cNvSpPr/>
          <p:nvPr userDrawn="1"/>
        </p:nvSpPr>
        <p:spPr>
          <a:xfrm>
            <a:off x="0" y="6214908"/>
            <a:ext cx="12192000" cy="643091"/>
          </a:xfrm>
          <a:prstGeom prst="rect">
            <a:avLst/>
          </a:prstGeom>
          <a:solidFill>
            <a:srgbClr val="8F3E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C2CE99-A442-5070-AB2E-D6B203C22391}"/>
              </a:ext>
            </a:extLst>
          </p:cNvPr>
          <p:cNvSpPr txBox="1"/>
          <p:nvPr userDrawn="1"/>
        </p:nvSpPr>
        <p:spPr>
          <a:xfrm>
            <a:off x="616398" y="6338548"/>
            <a:ext cx="5347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1" i="0" u="none" strike="noStrike" baseline="0">
                <a:solidFill>
                  <a:schemeClr val="bg1"/>
                </a:solidFill>
                <a:latin typeface="Aptos" panose="020B0004020202020204" pitchFamily="34" charset="0"/>
              </a:rPr>
              <a:t>northeast-</a:t>
            </a:r>
            <a:r>
              <a:rPr lang="en-GB" b="1" i="0" u="none" strike="noStrike" baseline="0" err="1">
                <a:solidFill>
                  <a:schemeClr val="bg1"/>
                </a:solidFill>
                <a:latin typeface="Aptos" panose="020B0004020202020204" pitchFamily="34" charset="0"/>
              </a:rPr>
              <a:t>ca.gov.uk</a:t>
            </a:r>
            <a:endParaRPr lang="en-US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B95D696-2EF8-3479-CEAF-7A2B00AAB2C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761548" y="580273"/>
            <a:ext cx="3814811" cy="342183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buNone/>
              <a:defRPr sz="1800" b="1" i="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9144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3716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18288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63987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with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sign&#10;&#10;AI-generated content may be incorrect.">
            <a:extLst>
              <a:ext uri="{FF2B5EF4-FFF2-40B4-BE49-F238E27FC236}">
                <a16:creationId xmlns:a16="http://schemas.microsoft.com/office/drawing/2014/main" id="{DD4055CE-30FE-7365-3A9C-735C02A374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2683" y="318003"/>
            <a:ext cx="4282223" cy="643090"/>
          </a:xfrm>
          <a:prstGeom prst="rect">
            <a:avLst/>
          </a:prstGeom>
        </p:spPr>
      </p:pic>
      <p:pic>
        <p:nvPicPr>
          <p:cNvPr id="12" name="Picture 11" descr="A red and white arrow&#10;&#10;AI-generated content may be incorrect.">
            <a:extLst>
              <a:ext uri="{FF2B5EF4-FFF2-40B4-BE49-F238E27FC236}">
                <a16:creationId xmlns:a16="http://schemas.microsoft.com/office/drawing/2014/main" id="{FD0AA54C-5383-548D-E644-17E4B2ACDA8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5958" b="38461"/>
          <a:stretch>
            <a:fillRect/>
          </a:stretch>
        </p:blipFill>
        <p:spPr>
          <a:xfrm>
            <a:off x="3552000" y="1231391"/>
            <a:ext cx="8640000" cy="5653871"/>
          </a:xfrm>
          <a:prstGeom prst="rect">
            <a:avLst/>
          </a:prstGeom>
        </p:spPr>
      </p:pic>
      <p:pic>
        <p:nvPicPr>
          <p:cNvPr id="14" name="Picture 13" descr="A black background with white letters&#10;&#10;AI-generated content may be incorrect.">
            <a:extLst>
              <a:ext uri="{FF2B5EF4-FFF2-40B4-BE49-F238E27FC236}">
                <a16:creationId xmlns:a16="http://schemas.microsoft.com/office/drawing/2014/main" id="{23FEDE4F-09B3-DC94-93E1-9A5B8784F9B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85106" y="5553457"/>
            <a:ext cx="7022592" cy="105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8924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56DE6-A1A7-9D40-837D-43CAE9D4D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06" y="425037"/>
            <a:ext cx="10515600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1D7F1A5-6600-4ADB-8F08-6AC5EF5763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693" y="1825625"/>
            <a:ext cx="10515600" cy="37750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67618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women with different colored arrows&#10;&#10;AI-generated content may be incorrect.">
            <a:extLst>
              <a:ext uri="{FF2B5EF4-FFF2-40B4-BE49-F238E27FC236}">
                <a16:creationId xmlns:a16="http://schemas.microsoft.com/office/drawing/2014/main" id="{A469AAFC-7FC2-F3BF-9B02-964141B1AC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CA54CA8-18E5-4C4F-AD24-51BA019D6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852" y="4389787"/>
            <a:ext cx="4735578" cy="1064786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80000"/>
              </a:lnSpc>
              <a:defRPr sz="4000" b="0" i="0">
                <a:solidFill>
                  <a:srgbClr val="E4003B"/>
                </a:solidFill>
                <a:latin typeface="Aptos SemiBold" panose="020B00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D975F4F6-8091-9E04-EAF1-34FB0343AAE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5852" y="5800302"/>
            <a:ext cx="4735578" cy="44517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GB"/>
              <a:t>Click to add subtitle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BE93203-8F35-879F-3E5A-4FB0E6160246}"/>
              </a:ext>
            </a:extLst>
          </p:cNvPr>
          <p:cNvCxnSpPr/>
          <p:nvPr userDrawn="1"/>
        </p:nvCxnSpPr>
        <p:spPr>
          <a:xfrm>
            <a:off x="816689" y="5606322"/>
            <a:ext cx="166259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400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with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standing at a podium&#10;&#10;AI-generated content may be incorrect.">
            <a:extLst>
              <a:ext uri="{FF2B5EF4-FFF2-40B4-BE49-F238E27FC236}">
                <a16:creationId xmlns:a16="http://schemas.microsoft.com/office/drawing/2014/main" id="{380BEA88-9A27-42B5-3225-8D0BDFA965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52A895-65B8-3D2C-9546-14899C7A992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5852" y="6165082"/>
            <a:ext cx="6072768" cy="43442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8E9A10E-05C4-485E-4FDD-C17900371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852" y="3769676"/>
            <a:ext cx="4735578" cy="1064786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80000"/>
              </a:lnSpc>
              <a:defRPr sz="4000" b="0" i="0">
                <a:solidFill>
                  <a:srgbClr val="E4003B"/>
                </a:solidFill>
                <a:latin typeface="Aptos SemiBold" panose="020B00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C23F44F-9E43-76BE-A604-FC803AB9060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5852" y="5180191"/>
            <a:ext cx="4735578" cy="44517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GB"/>
              <a:t>Click to add subtitle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B10FED0-8ABC-AFA8-CC50-D02EDC8F8EB4}"/>
              </a:ext>
            </a:extLst>
          </p:cNvPr>
          <p:cNvCxnSpPr/>
          <p:nvPr userDrawn="1"/>
        </p:nvCxnSpPr>
        <p:spPr>
          <a:xfrm>
            <a:off x="816689" y="4986211"/>
            <a:ext cx="166259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6094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tro Slide with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women with different colored arrows&#10;&#10;AI-generated content may be incorrect.">
            <a:extLst>
              <a:ext uri="{FF2B5EF4-FFF2-40B4-BE49-F238E27FC236}">
                <a16:creationId xmlns:a16="http://schemas.microsoft.com/office/drawing/2014/main" id="{A469AAFC-7FC2-F3BF-9B02-964141B1AC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CA54CA8-18E5-4C4F-AD24-51BA019D6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280" y="4050902"/>
            <a:ext cx="4735578" cy="1064786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80000"/>
              </a:lnSpc>
              <a:defRPr sz="4000" b="0" i="0">
                <a:solidFill>
                  <a:srgbClr val="E4003B"/>
                </a:solidFill>
                <a:latin typeface="Aptos SemiBold" panose="020B00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D975F4F6-8091-9E04-EAF1-34FB0343AAE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80280" y="5461417"/>
            <a:ext cx="4735578" cy="44517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GB"/>
              <a:t>Click to add subtitle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BE93203-8F35-879F-3E5A-4FB0E6160246}"/>
              </a:ext>
            </a:extLst>
          </p:cNvPr>
          <p:cNvCxnSpPr/>
          <p:nvPr userDrawn="1"/>
        </p:nvCxnSpPr>
        <p:spPr>
          <a:xfrm>
            <a:off x="891117" y="5267437"/>
            <a:ext cx="166259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DB1D5BEE-5F9A-953A-88D1-5C43BBB8CB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5852" y="6165082"/>
            <a:ext cx="6072768" cy="434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410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ed and white arrow&#10;&#10;AI-generated content may be incorrect.">
            <a:extLst>
              <a:ext uri="{FF2B5EF4-FFF2-40B4-BE49-F238E27FC236}">
                <a16:creationId xmlns:a16="http://schemas.microsoft.com/office/drawing/2014/main" id="{C4792593-C3FE-FADA-1D0C-6892872134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7776967" y="2135669"/>
            <a:ext cx="4430023" cy="4430023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E528688-699A-A52D-8676-34ADC8904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851" y="1363749"/>
            <a:ext cx="10870508" cy="771920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rgbClr val="E4003B"/>
                </a:solidFill>
                <a:latin typeface="Aptos SemiBold" panose="020B00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A14FECF-580C-4D51-694E-6A136A843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851" y="2230821"/>
            <a:ext cx="10870508" cy="3956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9144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3716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18288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6" name="Picture 5" descr="A close up of a sign&#10;&#10;AI-generated content may be incorrect.">
            <a:extLst>
              <a:ext uri="{FF2B5EF4-FFF2-40B4-BE49-F238E27FC236}">
                <a16:creationId xmlns:a16="http://schemas.microsoft.com/office/drawing/2014/main" id="{65C353AF-1818-A9DE-9443-2463F39373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2683" y="318003"/>
            <a:ext cx="4282223" cy="643090"/>
          </a:xfrm>
          <a:prstGeom prst="rect">
            <a:avLst/>
          </a:prstGeom>
        </p:spPr>
      </p:pic>
      <p:pic>
        <p:nvPicPr>
          <p:cNvPr id="12" name="Picture 11" descr="A red and white arrow&#10;&#10;AI-generated content may be incorrect.">
            <a:extLst>
              <a:ext uri="{FF2B5EF4-FFF2-40B4-BE49-F238E27FC236}">
                <a16:creationId xmlns:a16="http://schemas.microsoft.com/office/drawing/2014/main" id="{00E38FFA-41A6-3985-9BDB-44A93E4C44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21450" y="278490"/>
            <a:ext cx="709819" cy="7098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6B9ED8-AD0A-18F7-C538-70E1238CA3A8}"/>
              </a:ext>
            </a:extLst>
          </p:cNvPr>
          <p:cNvSpPr txBox="1"/>
          <p:nvPr userDrawn="1"/>
        </p:nvSpPr>
        <p:spPr>
          <a:xfrm>
            <a:off x="616398" y="6338548"/>
            <a:ext cx="5347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1" i="0" u="none" strike="noStrike" baseline="0">
                <a:solidFill>
                  <a:schemeClr val="tx1"/>
                </a:solidFill>
                <a:latin typeface="Aptos" panose="020B0004020202020204" pitchFamily="34" charset="0"/>
              </a:rPr>
              <a:t>northeast-</a:t>
            </a:r>
            <a:r>
              <a:rPr lang="en-GB" b="1" i="0" u="none" strike="noStrike" baseline="0" err="1">
                <a:solidFill>
                  <a:schemeClr val="tx1"/>
                </a:solidFill>
                <a:latin typeface="Aptos" panose="020B0004020202020204" pitchFamily="34" charset="0"/>
              </a:rPr>
              <a:t>ca.gov.uk</a:t>
            </a:r>
            <a:endParaRPr lang="en-US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97E9081-8FB4-C348-B0FB-11C89035C64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761548" y="580273"/>
            <a:ext cx="3814811" cy="342183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buNone/>
              <a:defRPr sz="1800" b="1" i="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9144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3716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18288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150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ortrai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A14FECF-580C-4D51-694E-6A136A843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851" y="2230821"/>
            <a:ext cx="7781326" cy="396678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9144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3716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18288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EA8EAD-79B4-165B-773A-5DED5CAC0B8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744755" y="2240289"/>
            <a:ext cx="2831604" cy="395711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BA13E7-156F-39C5-149A-92609C35B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851" y="1363749"/>
            <a:ext cx="10870508" cy="771920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rgbClr val="E4003B"/>
                </a:solidFill>
                <a:latin typeface="Aptos SemiBold" panose="020B00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4" name="Picture 3" descr="A close up of a sign&#10;&#10;AI-generated content may be incorrect.">
            <a:extLst>
              <a:ext uri="{FF2B5EF4-FFF2-40B4-BE49-F238E27FC236}">
                <a16:creationId xmlns:a16="http://schemas.microsoft.com/office/drawing/2014/main" id="{4283FAF9-7EB6-A235-90B4-1332EE85FB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2683" y="318003"/>
            <a:ext cx="4282223" cy="643090"/>
          </a:xfrm>
          <a:prstGeom prst="rect">
            <a:avLst/>
          </a:prstGeom>
        </p:spPr>
      </p:pic>
      <p:pic>
        <p:nvPicPr>
          <p:cNvPr id="5" name="Picture 4" descr="A red and white arrow&#10;&#10;AI-generated content may be incorrect.">
            <a:extLst>
              <a:ext uri="{FF2B5EF4-FFF2-40B4-BE49-F238E27FC236}">
                <a16:creationId xmlns:a16="http://schemas.microsoft.com/office/drawing/2014/main" id="{95D68593-E34C-2D5C-C136-0A49D8A5BA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21450" y="278490"/>
            <a:ext cx="709819" cy="7098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2729CD-DB85-C34F-FB3E-B40D929194C8}"/>
              </a:ext>
            </a:extLst>
          </p:cNvPr>
          <p:cNvSpPr txBox="1"/>
          <p:nvPr userDrawn="1"/>
        </p:nvSpPr>
        <p:spPr>
          <a:xfrm>
            <a:off x="616398" y="6338548"/>
            <a:ext cx="5347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1" i="0" u="none" strike="noStrike" baseline="0">
                <a:solidFill>
                  <a:schemeClr val="tx1"/>
                </a:solidFill>
                <a:latin typeface="Aptos" panose="020B0004020202020204" pitchFamily="34" charset="0"/>
              </a:rPr>
              <a:t>northeast-</a:t>
            </a:r>
            <a:r>
              <a:rPr lang="en-GB" b="1" i="0" u="none" strike="noStrike" baseline="0" err="1">
                <a:solidFill>
                  <a:schemeClr val="tx1"/>
                </a:solidFill>
                <a:latin typeface="Aptos" panose="020B0004020202020204" pitchFamily="34" charset="0"/>
              </a:rPr>
              <a:t>ca.gov.uk</a:t>
            </a:r>
            <a:endParaRPr lang="en-US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F9E9A75-5180-F637-C83E-E131D774988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7761548" y="580273"/>
            <a:ext cx="3814811" cy="342183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buNone/>
              <a:defRPr sz="1800" b="1" i="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9144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3716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18288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3801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Landscape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A14FECF-580C-4D51-694E-6A136A843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851" y="2230821"/>
            <a:ext cx="6583591" cy="396678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9144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3716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18288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EA8EAD-79B4-165B-773A-5DED5CAC0B8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443990" y="2240289"/>
            <a:ext cx="4132370" cy="395711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BA13E7-156F-39C5-149A-92609C35B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851" y="1363749"/>
            <a:ext cx="10870508" cy="771920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rgbClr val="E4003B"/>
                </a:solidFill>
                <a:latin typeface="Aptos SemiBold" panose="020B00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4" name="Picture 3" descr="A close up of a sign&#10;&#10;AI-generated content may be incorrect.">
            <a:extLst>
              <a:ext uri="{FF2B5EF4-FFF2-40B4-BE49-F238E27FC236}">
                <a16:creationId xmlns:a16="http://schemas.microsoft.com/office/drawing/2014/main" id="{4283FAF9-7EB6-A235-90B4-1332EE85FB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2683" y="318003"/>
            <a:ext cx="4282223" cy="643090"/>
          </a:xfrm>
          <a:prstGeom prst="rect">
            <a:avLst/>
          </a:prstGeom>
        </p:spPr>
      </p:pic>
      <p:pic>
        <p:nvPicPr>
          <p:cNvPr id="5" name="Picture 4" descr="A red and white arrow&#10;&#10;AI-generated content may be incorrect.">
            <a:extLst>
              <a:ext uri="{FF2B5EF4-FFF2-40B4-BE49-F238E27FC236}">
                <a16:creationId xmlns:a16="http://schemas.microsoft.com/office/drawing/2014/main" id="{95D68593-E34C-2D5C-C136-0A49D8A5BA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21450" y="278490"/>
            <a:ext cx="709819" cy="7098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2729CD-DB85-C34F-FB3E-B40D929194C8}"/>
              </a:ext>
            </a:extLst>
          </p:cNvPr>
          <p:cNvSpPr txBox="1"/>
          <p:nvPr userDrawn="1"/>
        </p:nvSpPr>
        <p:spPr>
          <a:xfrm>
            <a:off x="616398" y="6338548"/>
            <a:ext cx="5347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1" i="0" u="none" strike="noStrike" baseline="0">
                <a:solidFill>
                  <a:schemeClr val="tx1"/>
                </a:solidFill>
                <a:latin typeface="Aptos" panose="020B0004020202020204" pitchFamily="34" charset="0"/>
              </a:rPr>
              <a:t>northeast-</a:t>
            </a:r>
            <a:r>
              <a:rPr lang="en-GB" b="1" i="0" u="none" strike="noStrike" baseline="0" err="1">
                <a:solidFill>
                  <a:schemeClr val="tx1"/>
                </a:solidFill>
                <a:latin typeface="Aptos" panose="020B0004020202020204" pitchFamily="34" charset="0"/>
              </a:rPr>
              <a:t>ca.gov.uk</a:t>
            </a:r>
            <a:endParaRPr lang="en-US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F9E9A75-5180-F637-C83E-E131D774988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7761548" y="580273"/>
            <a:ext cx="3814811" cy="342183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buNone/>
              <a:defRPr sz="1800" b="1" i="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9144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3716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18288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9675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+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A14FECF-580C-4D51-694E-6A136A843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851" y="2230821"/>
            <a:ext cx="6774241" cy="39769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9144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3716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18288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BA13E7-156F-39C5-149A-92609C35B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851" y="1363749"/>
            <a:ext cx="6774241" cy="771920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rgbClr val="E4003B"/>
                </a:solidFill>
                <a:latin typeface="Aptos SemiBold" panose="020B00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4" name="Picture 3" descr="A close up of a sign&#10;&#10;AI-generated content may be incorrect.">
            <a:extLst>
              <a:ext uri="{FF2B5EF4-FFF2-40B4-BE49-F238E27FC236}">
                <a16:creationId xmlns:a16="http://schemas.microsoft.com/office/drawing/2014/main" id="{4283FAF9-7EB6-A235-90B4-1332EE85FB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2683" y="318003"/>
            <a:ext cx="4282223" cy="643090"/>
          </a:xfrm>
          <a:prstGeom prst="rect">
            <a:avLst/>
          </a:prstGeom>
        </p:spPr>
      </p:pic>
      <p:pic>
        <p:nvPicPr>
          <p:cNvPr id="5" name="Picture 4" descr="A red and white arrow&#10;&#10;AI-generated content may be incorrect.">
            <a:extLst>
              <a:ext uri="{FF2B5EF4-FFF2-40B4-BE49-F238E27FC236}">
                <a16:creationId xmlns:a16="http://schemas.microsoft.com/office/drawing/2014/main" id="{95D68593-E34C-2D5C-C136-0A49D8A5BA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76967" y="2135669"/>
            <a:ext cx="4430023" cy="4430023"/>
          </a:xfrm>
          <a:prstGeom prst="rect">
            <a:avLst/>
          </a:prstGeom>
        </p:spPr>
      </p:pic>
      <p:pic>
        <p:nvPicPr>
          <p:cNvPr id="8" name="Picture 7" descr="A red and white arrow&#10;&#10;AI-generated content may be incorrect.">
            <a:extLst>
              <a:ext uri="{FF2B5EF4-FFF2-40B4-BE49-F238E27FC236}">
                <a16:creationId xmlns:a16="http://schemas.microsoft.com/office/drawing/2014/main" id="{F92BB08C-67B4-A2C1-BCA4-DB58E5189E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21450" y="278490"/>
            <a:ext cx="709819" cy="7098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BAE14A-B2C7-3005-4A5B-0379C9835A85}"/>
              </a:ext>
            </a:extLst>
          </p:cNvPr>
          <p:cNvSpPr txBox="1"/>
          <p:nvPr userDrawn="1"/>
        </p:nvSpPr>
        <p:spPr>
          <a:xfrm>
            <a:off x="616398" y="6338548"/>
            <a:ext cx="5347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1" i="0" u="none" strike="noStrike" baseline="0">
                <a:solidFill>
                  <a:schemeClr val="tx1"/>
                </a:solidFill>
                <a:latin typeface="Aptos" panose="020B0004020202020204" pitchFamily="34" charset="0"/>
              </a:rPr>
              <a:t>northeast-</a:t>
            </a:r>
            <a:r>
              <a:rPr lang="en-GB" b="1" i="0" u="none" strike="noStrike" baseline="0" err="1">
                <a:solidFill>
                  <a:schemeClr val="tx1"/>
                </a:solidFill>
                <a:latin typeface="Aptos" panose="020B0004020202020204" pitchFamily="34" charset="0"/>
              </a:rPr>
              <a:t>ca.gov.uk</a:t>
            </a:r>
            <a:endParaRPr lang="en-US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88D7559-FEB0-1FE3-5523-D3EC701BBBA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761548" y="580273"/>
            <a:ext cx="3814811" cy="342183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buNone/>
              <a:defRPr sz="1800" b="1" i="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9144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3716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18288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3775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+ Multi Ar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A14FECF-580C-4D51-694E-6A136A843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851" y="2230821"/>
            <a:ext cx="6774241" cy="39769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9144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3716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18288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BA13E7-156F-39C5-149A-92609C35B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851" y="1363749"/>
            <a:ext cx="6774241" cy="771920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rgbClr val="E4003B"/>
                </a:solidFill>
                <a:latin typeface="Aptos SemiBold" panose="020B00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4" name="Picture 3" descr="A close up of a sign&#10;&#10;AI-generated content may be incorrect.">
            <a:extLst>
              <a:ext uri="{FF2B5EF4-FFF2-40B4-BE49-F238E27FC236}">
                <a16:creationId xmlns:a16="http://schemas.microsoft.com/office/drawing/2014/main" id="{4283FAF9-7EB6-A235-90B4-1332EE85FB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2683" y="318003"/>
            <a:ext cx="4282223" cy="643090"/>
          </a:xfrm>
          <a:prstGeom prst="rect">
            <a:avLst/>
          </a:prstGeom>
        </p:spPr>
      </p:pic>
      <p:pic>
        <p:nvPicPr>
          <p:cNvPr id="8" name="Picture 7" descr="A red and white arrow&#10;&#10;AI-generated content may be incorrect.">
            <a:extLst>
              <a:ext uri="{FF2B5EF4-FFF2-40B4-BE49-F238E27FC236}">
                <a16:creationId xmlns:a16="http://schemas.microsoft.com/office/drawing/2014/main" id="{F92BB08C-67B4-A2C1-BCA4-DB58E5189E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21450" y="278490"/>
            <a:ext cx="709819" cy="7098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BAE14A-B2C7-3005-4A5B-0379C9835A85}"/>
              </a:ext>
            </a:extLst>
          </p:cNvPr>
          <p:cNvSpPr txBox="1"/>
          <p:nvPr userDrawn="1"/>
        </p:nvSpPr>
        <p:spPr>
          <a:xfrm>
            <a:off x="616398" y="6338548"/>
            <a:ext cx="5347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1" i="0" u="none" strike="noStrike" baseline="0">
                <a:solidFill>
                  <a:schemeClr val="tx1"/>
                </a:solidFill>
                <a:latin typeface="Aptos" panose="020B0004020202020204" pitchFamily="34" charset="0"/>
              </a:rPr>
              <a:t>northeast-</a:t>
            </a:r>
            <a:r>
              <a:rPr lang="en-GB" b="1" i="0" u="none" strike="noStrike" baseline="0" err="1">
                <a:solidFill>
                  <a:schemeClr val="tx1"/>
                </a:solidFill>
                <a:latin typeface="Aptos" panose="020B0004020202020204" pitchFamily="34" charset="0"/>
              </a:rPr>
              <a:t>ca.gov.uk</a:t>
            </a:r>
            <a:endParaRPr lang="en-US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88D7559-FEB0-1FE3-5523-D3EC701BBBA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761548" y="580273"/>
            <a:ext cx="3814811" cy="342183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buNone/>
              <a:defRPr sz="1800" b="1" i="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9144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3716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1828800" indent="0"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095EAB9-D18D-862E-8825-37A989856A6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81268" y="1374537"/>
            <a:ext cx="4652490" cy="520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851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5272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73" r:id="rId2"/>
    <p:sldLayoutId id="2147483655" r:id="rId3"/>
    <p:sldLayoutId id="2147483674" r:id="rId4"/>
    <p:sldLayoutId id="2147483654" r:id="rId5"/>
    <p:sldLayoutId id="2147483650" r:id="rId6"/>
    <p:sldLayoutId id="2147483670" r:id="rId7"/>
    <p:sldLayoutId id="2147483657" r:id="rId8"/>
    <p:sldLayoutId id="2147483671" r:id="rId9"/>
    <p:sldLayoutId id="2147483665" r:id="rId10"/>
    <p:sldLayoutId id="2147483663" r:id="rId11"/>
    <p:sldLayoutId id="2147483664" r:id="rId12"/>
    <p:sldLayoutId id="2147483666" r:id="rId13"/>
    <p:sldLayoutId id="2147483667" r:id="rId14"/>
    <p:sldLayoutId id="2147483668" r:id="rId15"/>
    <p:sldLayoutId id="2147483669" r:id="rId16"/>
    <p:sldLayoutId id="2147483672" r:id="rId17"/>
    <p:sldLayoutId id="2147483675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kri.org/wp-content/uploads/2025/10/UKRI-031025-LIPF-Further-Guidance-Document-FINAL-251003.pdf" TargetMode="Externa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12BE5-61F0-B331-B238-DFF1F5CC1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851" y="4389787"/>
            <a:ext cx="5520777" cy="1064786"/>
          </a:xfrm>
        </p:spPr>
        <p:txBody>
          <a:bodyPr lIns="91440" tIns="45720" rIns="91440" bIns="45720" anchor="b"/>
          <a:lstStyle/>
          <a:p>
            <a:r>
              <a:rPr lang="en-GB" dirty="0"/>
              <a:t>North East LIPF project development: </a:t>
            </a:r>
            <a:br>
              <a:rPr lang="en-GB" dirty="0"/>
            </a:br>
            <a:r>
              <a:rPr lang="en-GB" dirty="0"/>
              <a:t>Q&amp;A drop-in session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829C1C-BF05-8973-3786-3D6F50A3C0E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lIns="91440" tIns="45720" rIns="91440" bIns="45720" anchor="t"/>
          <a:lstStyle/>
          <a:p>
            <a:r>
              <a:rPr lang="en-US" dirty="0"/>
              <a:t>26</a:t>
            </a:r>
            <a:r>
              <a:rPr lang="en-US" baseline="30000" dirty="0"/>
              <a:t>th</a:t>
            </a:r>
            <a:r>
              <a:rPr lang="en-US" dirty="0"/>
              <a:t> March 2026</a:t>
            </a:r>
          </a:p>
        </p:txBody>
      </p:sp>
    </p:spTree>
    <p:extLst>
      <p:ext uri="{BB962C8B-B14F-4D97-AF65-F5344CB8AC3E}">
        <p14:creationId xmlns:p14="http://schemas.microsoft.com/office/powerpoint/2010/main" val="23614104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F84AE2B-124E-2F85-95A1-C43202C677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1299" y="2432303"/>
            <a:ext cx="10321813" cy="3408681"/>
          </a:xfrm>
        </p:spPr>
        <p:txBody>
          <a:bodyPr lIns="91440" tIns="45720" rIns="91440" bIns="4572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Aptos"/>
              </a:rPr>
              <a:t>Part of a North East CA-led exercise to build up a pipeline of impactful, regional innovation projects that may be able to benefit from funding and investment in future, </a:t>
            </a:r>
            <a:r>
              <a:rPr lang="en-GB" sz="2000" b="1" dirty="0">
                <a:latin typeface="Aptos"/>
              </a:rPr>
              <a:t>outside of the current LIPF funding process</a:t>
            </a:r>
            <a:r>
              <a:rPr lang="en-GB" sz="2000" dirty="0">
                <a:latin typeface="Aptos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Not to be completed by projects seeking LIPF funding.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/>
              <a:t>Participation in this process does not guarantee future funding.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Aptos"/>
              </a:rPr>
              <a:t>Organisations wishing to put forward propositions must complete and submit the relevant EOI form.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Deadline: </a:t>
            </a:r>
            <a:r>
              <a:rPr lang="en-GB" sz="2000" b="1" dirty="0"/>
              <a:t>Friday 29</a:t>
            </a:r>
            <a:r>
              <a:rPr lang="en-GB" sz="2000" b="1" baseline="30000" dirty="0"/>
              <a:t>th</a:t>
            </a:r>
            <a:r>
              <a:rPr lang="en-GB" sz="2000" b="1" dirty="0"/>
              <a:t> May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6988758-D09E-D86D-76A1-32CA12ABB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North East Innovation Projects Pipeline - EOI</a:t>
            </a:r>
          </a:p>
        </p:txBody>
      </p:sp>
    </p:spTree>
    <p:extLst>
      <p:ext uri="{BB962C8B-B14F-4D97-AF65-F5344CB8AC3E}">
        <p14:creationId xmlns:p14="http://schemas.microsoft.com/office/powerpoint/2010/main" val="33349334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062BCD9-5CD4-8300-25FD-768930223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746" y="2656157"/>
            <a:ext cx="10870508" cy="771920"/>
          </a:xfrm>
        </p:spPr>
        <p:txBody>
          <a:bodyPr/>
          <a:lstStyle/>
          <a:p>
            <a:pPr algn="ctr"/>
            <a:r>
              <a:rPr lang="en-GB" sz="4800" dirty="0"/>
              <a:t>Questions &amp; Answers</a:t>
            </a:r>
          </a:p>
        </p:txBody>
      </p:sp>
    </p:spTree>
    <p:extLst>
      <p:ext uri="{BB962C8B-B14F-4D97-AF65-F5344CB8AC3E}">
        <p14:creationId xmlns:p14="http://schemas.microsoft.com/office/powerpoint/2010/main" val="34600262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E44B146-6978-7C32-F15C-4AA0B5D48F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002" y="1962949"/>
            <a:ext cx="11937085" cy="3966780"/>
          </a:xfrm>
        </p:spPr>
        <p:txBody>
          <a:bodyPr lIns="91440" tIns="45720" rIns="91440" bIns="45720" anchor="t"/>
          <a:lstStyle/>
          <a:p>
            <a:r>
              <a:rPr lang="en-GB" sz="2000" b="1" dirty="0"/>
              <a:t>Eligible types of private sector co-investment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i="1" dirty="0"/>
              <a:t>Is there a required ratio between cash investment into industrial project staff costs vs cash investment into projects?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i="1" dirty="0"/>
              <a:t>Do required subsidy contributions count as co-investment? </a:t>
            </a:r>
          </a:p>
          <a:p>
            <a:r>
              <a:rPr lang="en-GB" sz="2000" b="1" dirty="0"/>
              <a:t>Funding flow models &amp; monitoring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i="1" dirty="0"/>
              <a:t>How does LIPF funding flow to partners?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i="1" dirty="0">
                <a:latin typeface="Aptos"/>
              </a:rPr>
              <a:t>How will industrial co-investment be monitored? </a:t>
            </a:r>
          </a:p>
          <a:p>
            <a:r>
              <a:rPr lang="en-GB" sz="2000" b="1" dirty="0"/>
              <a:t>IP ownership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i="1" dirty="0"/>
              <a:t>Are there defined intellectual property rules under LIPF? </a:t>
            </a:r>
          </a:p>
          <a:p>
            <a:r>
              <a:rPr lang="en-GB" sz="2000" b="1" dirty="0"/>
              <a:t>Cross-partner collaboration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i="1" dirty="0">
                <a:latin typeface="Aptos"/>
              </a:rPr>
              <a:t>How can we identify collaboration opportunities with partners within the wider ecosystem?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249EFE9-CC02-94FA-F7E1-BACC7DF19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002" y="1191029"/>
            <a:ext cx="6089741" cy="771920"/>
          </a:xfrm>
        </p:spPr>
        <p:txBody>
          <a:bodyPr/>
          <a:lstStyle/>
          <a:p>
            <a:r>
              <a:rPr lang="en-GB" dirty="0"/>
              <a:t>Examples of FAQs to date</a:t>
            </a:r>
          </a:p>
        </p:txBody>
      </p:sp>
    </p:spTree>
    <p:extLst>
      <p:ext uri="{BB962C8B-B14F-4D97-AF65-F5344CB8AC3E}">
        <p14:creationId xmlns:p14="http://schemas.microsoft.com/office/powerpoint/2010/main" val="33621987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8DE477-B732-24C7-2FE6-E382FD9424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D41359-6DFF-B310-6BDB-6BF976862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746" y="2958869"/>
            <a:ext cx="10870508" cy="771920"/>
          </a:xfrm>
        </p:spPr>
        <p:txBody>
          <a:bodyPr/>
          <a:lstStyle/>
          <a:p>
            <a:pPr algn="ctr"/>
            <a:r>
              <a:rPr lang="en-GB" sz="4800" dirty="0"/>
              <a:t>Networking</a:t>
            </a:r>
          </a:p>
        </p:txBody>
      </p:sp>
    </p:spTree>
    <p:extLst>
      <p:ext uri="{BB962C8B-B14F-4D97-AF65-F5344CB8AC3E}">
        <p14:creationId xmlns:p14="http://schemas.microsoft.com/office/powerpoint/2010/main" val="26671571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33897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8EFD282-91F0-EE80-7092-56C726FA52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851" y="2403541"/>
            <a:ext cx="7781326" cy="333685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/>
              <a:t>Introduction &amp; process to date (15 mins)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/>
              <a:t>Q&amp;As (45 mins)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/>
              <a:t>Networking (1 hour)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7009406-87E1-22C6-E7A3-2F10ED558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US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870977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6004CB-FAD9-6FE2-8D2B-E1A937CA30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90F9B47-A2C0-C5FC-9713-07386B006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746" y="2657080"/>
            <a:ext cx="10870508" cy="771920"/>
          </a:xfrm>
        </p:spPr>
        <p:txBody>
          <a:bodyPr/>
          <a:lstStyle/>
          <a:p>
            <a:pPr algn="ctr"/>
            <a:r>
              <a:rPr lang="en-GB" sz="4800" dirty="0"/>
              <a:t>North East Local Innovation Partnerships Fund (LIPF):</a:t>
            </a:r>
            <a:br>
              <a:rPr lang="en-GB" sz="4800" dirty="0"/>
            </a:br>
            <a:r>
              <a:rPr lang="en-GB" sz="4800" dirty="0"/>
              <a:t>Introduction &amp; process to date</a:t>
            </a:r>
          </a:p>
        </p:txBody>
      </p:sp>
    </p:spTree>
    <p:extLst>
      <p:ext uri="{BB962C8B-B14F-4D97-AF65-F5344CB8AC3E}">
        <p14:creationId xmlns:p14="http://schemas.microsoft.com/office/powerpoint/2010/main" val="20025514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2131C8-4B77-768B-FFD1-8F7769079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6971" y="2099779"/>
            <a:ext cx="10870508" cy="3779521"/>
          </a:xfrm>
        </p:spPr>
        <p:txBody>
          <a:bodyPr lIns="91440" tIns="45720" rIns="91440" bIns="45720" anchor="t"/>
          <a:lstStyle/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Aptos"/>
              </a:rPr>
              <a:t>A new, UKRI-led national programme that will invest up to £500 million over five years to develop and scale high-potential innovation clusters across the UK. 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Aptos"/>
              </a:rPr>
              <a:t>North East amongst the 10 “Earmarked Strand” regions to receive up to £30m funding.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b="1" dirty="0"/>
              <a:t>The funding is not devolved to the CA </a:t>
            </a:r>
            <a:r>
              <a:rPr lang="en-GB" sz="2000" dirty="0"/>
              <a:t>- we are working in partnership with UKRI and regional stakeholders on the development of a project portfolio to unlock the funding.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Aptos"/>
              </a:rPr>
              <a:t>LIPF development process has been overseen by the North East Local Innovation Steering Group (triple-helix partnership) in line with the LIPF criteria.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Aptos"/>
              </a:rPr>
              <a:t>The Steering Group has nominated the North East CA as the Lead Bidder for the LIPF, and we have launched an open call for projects to inform the project portfolio.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39C9369-86A8-4280-F3F3-56A24BF32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358" y="1196735"/>
            <a:ext cx="10870508" cy="771920"/>
          </a:xfrm>
        </p:spPr>
        <p:txBody>
          <a:bodyPr/>
          <a:lstStyle/>
          <a:p>
            <a:r>
              <a:rPr lang="en-GB" dirty="0"/>
              <a:t>Local Innovation Partnerships Fund (LIPF)</a:t>
            </a:r>
          </a:p>
        </p:txBody>
      </p:sp>
    </p:spTree>
    <p:extLst>
      <p:ext uri="{BB962C8B-B14F-4D97-AF65-F5344CB8AC3E}">
        <p14:creationId xmlns:p14="http://schemas.microsoft.com/office/powerpoint/2010/main" val="6504894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E55B85A0-05C7-D498-4659-8CA83691B72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7694670"/>
              </p:ext>
            </p:extLst>
          </p:nvPr>
        </p:nvGraphicFramePr>
        <p:xfrm>
          <a:off x="599439" y="1384735"/>
          <a:ext cx="10976919" cy="53208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76919">
                  <a:extLst>
                    <a:ext uri="{9D8B030D-6E8A-4147-A177-3AD203B41FA5}">
                      <a16:colId xmlns:a16="http://schemas.microsoft.com/office/drawing/2014/main" val="143945920"/>
                    </a:ext>
                  </a:extLst>
                </a:gridCol>
              </a:tblGrid>
              <a:tr h="413953">
                <a:tc>
                  <a:txBody>
                    <a:bodyPr/>
                    <a:lstStyle/>
                    <a:p>
                      <a:r>
                        <a:rPr lang="en-GB" sz="2000" b="1" dirty="0"/>
                        <a:t>Eligible activity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6825094"/>
                  </a:ext>
                </a:extLst>
              </a:tr>
              <a:tr h="502575">
                <a:tc>
                  <a:txBody>
                    <a:bodyPr/>
                    <a:lstStyle/>
                    <a:p>
                      <a:r>
                        <a:rPr lang="en-GB" sz="2000" b="1" dirty="0"/>
                        <a:t>Research commercialisation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8180650"/>
                  </a:ext>
                </a:extLst>
              </a:tr>
              <a:tr h="548571">
                <a:tc>
                  <a:txBody>
                    <a:bodyPr/>
                    <a:lstStyle/>
                    <a:p>
                      <a:r>
                        <a:rPr lang="en-GB" sz="2000" b="1" dirty="0"/>
                        <a:t>Adoption and diffusion of new technologies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2805754"/>
                  </a:ext>
                </a:extLst>
              </a:tr>
              <a:tr h="563436">
                <a:tc>
                  <a:txBody>
                    <a:bodyPr/>
                    <a:lstStyle/>
                    <a:p>
                      <a:r>
                        <a:rPr lang="en-GB" sz="2000" b="1" dirty="0"/>
                        <a:t>Business growth / development initiatives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6077020"/>
                  </a:ext>
                </a:extLst>
              </a:tr>
              <a:tr h="443881">
                <a:tc>
                  <a:txBody>
                    <a:bodyPr/>
                    <a:lstStyle/>
                    <a:p>
                      <a:r>
                        <a:rPr lang="en-GB" sz="2000" b="1" dirty="0"/>
                        <a:t>Translational R&amp;D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8219620"/>
                  </a:ext>
                </a:extLst>
              </a:tr>
              <a:tr h="470533">
                <a:tc>
                  <a:txBody>
                    <a:bodyPr/>
                    <a:lstStyle/>
                    <a:p>
                      <a:r>
                        <a:rPr lang="en-GB" sz="2000" b="1" dirty="0"/>
                        <a:t>Cluster development, networking and leadership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6128620"/>
                  </a:ext>
                </a:extLst>
              </a:tr>
              <a:tr h="480762">
                <a:tc>
                  <a:txBody>
                    <a:bodyPr/>
                    <a:lstStyle/>
                    <a:p>
                      <a:r>
                        <a:rPr lang="en-GB" sz="2000" b="1" dirty="0"/>
                        <a:t>Talent and skills development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5435081"/>
                  </a:ext>
                </a:extLst>
              </a:tr>
              <a:tr h="501220">
                <a:tc>
                  <a:txBody>
                    <a:bodyPr/>
                    <a:lstStyle/>
                    <a:p>
                      <a:r>
                        <a:rPr lang="en-GB" sz="2000" b="1" dirty="0"/>
                        <a:t>R&amp;D infrastructure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5823676"/>
                  </a:ext>
                </a:extLst>
              </a:tr>
              <a:tr h="501220">
                <a:tc>
                  <a:txBody>
                    <a:bodyPr/>
                    <a:lstStyle/>
                    <a:p>
                      <a:r>
                        <a:rPr lang="en-GB" sz="2000" b="1" dirty="0"/>
                        <a:t>Knowledge exchange and R&amp;I networking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9742219"/>
                  </a:ext>
                </a:extLst>
              </a:tr>
              <a:tr h="480762">
                <a:tc>
                  <a:txBody>
                    <a:bodyPr/>
                    <a:lstStyle/>
                    <a:p>
                      <a:r>
                        <a:rPr lang="en-GB" sz="2000" b="1" dirty="0"/>
                        <a:t>Seed corn funding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8230985"/>
                  </a:ext>
                </a:extLst>
              </a:tr>
              <a:tr h="413953">
                <a:tc>
                  <a:txBody>
                    <a:bodyPr/>
                    <a:lstStyle/>
                    <a:p>
                      <a:r>
                        <a:rPr lang="en-GB" sz="2000" b="1" dirty="0"/>
                        <a:t>Access to / attracting overseas business and investment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0400691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78A1A27-C8DE-8DBB-72E7-365554A52FE8}"/>
              </a:ext>
            </a:extLst>
          </p:cNvPr>
          <p:cNvSpPr txBox="1"/>
          <p:nvPr/>
        </p:nvSpPr>
        <p:spPr>
          <a:xfrm>
            <a:off x="8245803" y="4766609"/>
            <a:ext cx="3346758" cy="193899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GB" sz="2400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>
                <a:solidFill>
                  <a:schemeClr val="bg1"/>
                </a:solidFill>
              </a:rPr>
              <a:t>See full details in the LIPF </a:t>
            </a:r>
            <a:r>
              <a:rPr lang="en-GB" sz="24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official guidance published by UKRI</a:t>
            </a:r>
            <a:endParaRPr lang="en-GB" sz="2400" dirty="0">
              <a:solidFill>
                <a:schemeClr val="bg1"/>
              </a:solidFill>
            </a:endParaRPr>
          </a:p>
          <a:p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90483912-736D-C3CE-0DFD-92D4C8F2C78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7761548" y="580273"/>
            <a:ext cx="3814811" cy="342183"/>
          </a:xfrm>
        </p:spPr>
        <p:txBody>
          <a:bodyPr/>
          <a:lstStyle/>
          <a:p>
            <a:r>
              <a:rPr lang="en-GB" dirty="0"/>
              <a:t>LIPF project development process</a:t>
            </a:r>
          </a:p>
        </p:txBody>
      </p:sp>
    </p:spTree>
    <p:extLst>
      <p:ext uri="{BB962C8B-B14F-4D97-AF65-F5344CB8AC3E}">
        <p14:creationId xmlns:p14="http://schemas.microsoft.com/office/powerpoint/2010/main" val="1549188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D0C404-DFF9-8F6A-BBA4-FCCFA29AA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A8F97692-44C5-1D57-A173-3EEF9A10313C}"/>
              </a:ext>
            </a:extLst>
          </p:cNvPr>
          <p:cNvSpPr txBox="1"/>
          <p:nvPr/>
        </p:nvSpPr>
        <p:spPr>
          <a:xfrm>
            <a:off x="552091" y="6323162"/>
            <a:ext cx="253616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8" name="Picture 7" descr="A diagram of a business model&#10;&#10;AI-generated content may be incorrect.">
            <a:extLst>
              <a:ext uri="{FF2B5EF4-FFF2-40B4-BE49-F238E27FC236}">
                <a16:creationId xmlns:a16="http://schemas.microsoft.com/office/drawing/2014/main" id="{0ABC8EB2-87AA-C631-1020-F7D85C4057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905" r="1031"/>
          <a:stretch/>
        </p:blipFill>
        <p:spPr>
          <a:xfrm>
            <a:off x="2141004" y="1722605"/>
            <a:ext cx="7909991" cy="4954043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E2C1FDA-2539-980B-8C45-039EF5BAF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004" y="1073233"/>
            <a:ext cx="7909991" cy="771920"/>
          </a:xfrm>
        </p:spPr>
        <p:txBody>
          <a:bodyPr/>
          <a:lstStyle/>
          <a:p>
            <a:r>
              <a:rPr lang="en-GB" sz="3600" dirty="0"/>
              <a:t>LIPF Project Objectives &amp; Outcomes</a:t>
            </a:r>
          </a:p>
        </p:txBody>
      </p:sp>
    </p:spTree>
    <p:extLst>
      <p:ext uri="{BB962C8B-B14F-4D97-AF65-F5344CB8AC3E}">
        <p14:creationId xmlns:p14="http://schemas.microsoft.com/office/powerpoint/2010/main" val="8116999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2DE69770-84F7-410B-6FB8-F25411BE33B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0827369"/>
              </p:ext>
            </p:extLst>
          </p:nvPr>
        </p:nvGraphicFramePr>
        <p:xfrm>
          <a:off x="704131" y="1925603"/>
          <a:ext cx="8376988" cy="48313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8924">
                  <a:extLst>
                    <a:ext uri="{9D8B030D-6E8A-4147-A177-3AD203B41FA5}">
                      <a16:colId xmlns:a16="http://schemas.microsoft.com/office/drawing/2014/main" val="502959460"/>
                    </a:ext>
                  </a:extLst>
                </a:gridCol>
                <a:gridCol w="5458064">
                  <a:extLst>
                    <a:ext uri="{9D8B030D-6E8A-4147-A177-3AD203B41FA5}">
                      <a16:colId xmlns:a16="http://schemas.microsoft.com/office/drawing/2014/main" val="564786435"/>
                    </a:ext>
                  </a:extLst>
                </a:gridCol>
              </a:tblGrid>
              <a:tr h="796372">
                <a:tc>
                  <a:txBody>
                    <a:bodyPr/>
                    <a:lstStyle/>
                    <a:p>
                      <a:r>
                        <a:rPr lang="en-GB" sz="1800" dirty="0"/>
                        <a:t>Strategic fit</a:t>
                      </a:r>
                    </a:p>
                  </a:txBody>
                  <a:tcPr>
                    <a:solidFill>
                      <a:srgbClr val="8F3E8D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b="0">
                          <a:solidFill>
                            <a:schemeClr val="tx1"/>
                          </a:solidFill>
                        </a:rPr>
                        <a:t>Focus on LIPF priority cluster (s)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b="0">
                          <a:solidFill>
                            <a:schemeClr val="tx1"/>
                          </a:solidFill>
                        </a:rPr>
                        <a:t>Alignment with NE Local Growth Plan, UK Industrial Strategy, and regional innovation objectives</a:t>
                      </a:r>
                    </a:p>
                  </a:txBody>
                  <a:tcPr>
                    <a:solidFill>
                      <a:srgbClr val="EEE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0248875"/>
                  </a:ext>
                </a:extLst>
              </a:tr>
              <a:tr h="749305">
                <a:tc>
                  <a:txBody>
                    <a:bodyPr/>
                    <a:lstStyle/>
                    <a:p>
                      <a:r>
                        <a:rPr lang="en-GB" sz="1800" b="1">
                          <a:solidFill>
                            <a:schemeClr val="bg1"/>
                          </a:solidFill>
                        </a:rPr>
                        <a:t>Funding and leverage</a:t>
                      </a:r>
                    </a:p>
                  </a:txBody>
                  <a:tcPr>
                    <a:solidFill>
                      <a:srgbClr val="8F3E8D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6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Committed private matched funding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2552125"/>
                  </a:ext>
                </a:extLst>
              </a:tr>
              <a:tr h="1010330">
                <a:tc>
                  <a:txBody>
                    <a:bodyPr/>
                    <a:lstStyle/>
                    <a:p>
                      <a:r>
                        <a:rPr lang="en-GB" sz="1800" b="1">
                          <a:solidFill>
                            <a:schemeClr val="bg1"/>
                          </a:solidFill>
                        </a:rPr>
                        <a:t>Eligible activity</a:t>
                      </a:r>
                    </a:p>
                  </a:txBody>
                  <a:tcPr>
                    <a:solidFill>
                      <a:srgbClr val="8F3E8D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/>
                        <a:t>Near-to-market research and innovation activity with strong potential for commercial application and industry adoption</a:t>
                      </a:r>
                    </a:p>
                  </a:txBody>
                  <a:tcPr>
                    <a:solidFill>
                      <a:srgbClr val="EEE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050189"/>
                  </a:ext>
                </a:extLst>
              </a:tr>
              <a:tr h="1238469">
                <a:tc>
                  <a:txBody>
                    <a:bodyPr/>
                    <a:lstStyle/>
                    <a:p>
                      <a:r>
                        <a:rPr lang="en-GB" sz="1800" b="1">
                          <a:solidFill>
                            <a:schemeClr val="bg1"/>
                          </a:solidFill>
                        </a:rPr>
                        <a:t>Deliverability and impact</a:t>
                      </a:r>
                    </a:p>
                  </a:txBody>
                  <a:tcPr>
                    <a:solidFill>
                      <a:srgbClr val="8F3E8D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Deliverable within five years </a:t>
                      </a:r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(starting 2026/27)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Deliver scalable and long-term local economic impact </a:t>
                      </a:r>
                    </a:p>
                    <a:p>
                      <a:pPr marL="285750" indent="0">
                        <a:buFont typeface="Arial" panose="020B0604020202020204" pitchFamily="34" charset="0"/>
                        <a:buNone/>
                      </a:pPr>
                      <a:r>
                        <a:rPr lang="en-GB" sz="1600" dirty="0"/>
                        <a:t>(by increasing productivity, attracting investment, and creating high-value jobs)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3729956"/>
                  </a:ext>
                </a:extLst>
              </a:tr>
              <a:tr h="1010330">
                <a:tc>
                  <a:txBody>
                    <a:bodyPr/>
                    <a:lstStyle/>
                    <a:p>
                      <a:r>
                        <a:rPr lang="en-GB" sz="1800" b="1">
                          <a:solidFill>
                            <a:schemeClr val="bg1"/>
                          </a:solidFill>
                        </a:rPr>
                        <a:t>Outputs and Outcomes</a:t>
                      </a:r>
                    </a:p>
                  </a:txBody>
                  <a:tcPr>
                    <a:solidFill>
                      <a:srgbClr val="8F3E8D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Tangible benefits (such as new products, services, jobs, and infrastructure) while strengthening the region’s innovation ecosystem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474676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47187173-0FE5-C2E2-8EDA-7AF54AF29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131" y="1291906"/>
            <a:ext cx="10993288" cy="771920"/>
          </a:xfrm>
        </p:spPr>
        <p:txBody>
          <a:bodyPr/>
          <a:lstStyle/>
          <a:p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E4003B"/>
                </a:solidFill>
                <a:effectLst/>
                <a:uLnTx/>
                <a:uFillTx/>
                <a:latin typeface="Aptos SemiBold" panose="020B0004020202020204" pitchFamily="34" charset="0"/>
                <a:ea typeface="+mj-ea"/>
                <a:cs typeface="+mj-cs"/>
              </a:rPr>
              <a:t>LIPF projects - </a:t>
            </a:r>
            <a:r>
              <a:rPr lang="en-GB" sz="3200"/>
              <a:t>High-level summary of assessment criteria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AEFE52-8659-47AC-664C-C19BADC14C39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GB" dirty="0"/>
              <a:t>LIPF project development process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FD0551-81CE-36AD-6679-7B13A6E8D057}"/>
              </a:ext>
            </a:extLst>
          </p:cNvPr>
          <p:cNvSpPr txBox="1"/>
          <p:nvPr/>
        </p:nvSpPr>
        <p:spPr>
          <a:xfrm>
            <a:off x="9490446" y="3287027"/>
            <a:ext cx="2295154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000" dirty="0"/>
              <a:t>Full</a:t>
            </a:r>
            <a:r>
              <a:rPr lang="en-GB" sz="2000" b="1" dirty="0">
                <a:solidFill>
                  <a:schemeClr val="accent4"/>
                </a:solidFill>
              </a:rPr>
              <a:t> Applicant Guidance </a:t>
            </a:r>
            <a:r>
              <a:rPr lang="en-GB" sz="2000" dirty="0"/>
              <a:t>&amp; </a:t>
            </a:r>
            <a:r>
              <a:rPr lang="en-GB" sz="2000" b="1" dirty="0">
                <a:solidFill>
                  <a:schemeClr val="accent4"/>
                </a:solidFill>
              </a:rPr>
              <a:t>UKRI LIPF full guidance </a:t>
            </a:r>
            <a:r>
              <a:rPr lang="en-GB" sz="2000" dirty="0"/>
              <a:t>should be read before project </a:t>
            </a:r>
            <a:r>
              <a:rPr lang="en-GB" sz="2000"/>
              <a:t>submission</a:t>
            </a: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3AAE1560-7D84-108D-3995-AF1DA072E164}"/>
              </a:ext>
            </a:extLst>
          </p:cNvPr>
          <p:cNvSpPr/>
          <p:nvPr/>
        </p:nvSpPr>
        <p:spPr>
          <a:xfrm>
            <a:off x="9394358" y="2671021"/>
            <a:ext cx="2523322" cy="3295290"/>
          </a:xfrm>
          <a:prstGeom prst="round2Diag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28609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CE59467-C700-0253-F06C-52C47ACEC8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851" y="1896794"/>
            <a:ext cx="10974415" cy="4092040"/>
          </a:xfrm>
        </p:spPr>
        <p:txBody>
          <a:bodyPr lIns="91440" tIns="45720" rIns="91440" bIns="45720" anchor="t"/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2000" dirty="0">
                <a:latin typeface="Aptos"/>
              </a:rPr>
              <a:t>Other key aspects informing project selection: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Alignment with LIPF criteria.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Approaching from a portfolio-wide perspective (to form a coherent portfolio that will synergise projects whilst supporting priority clusters).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Aptos"/>
              </a:rPr>
              <a:t>Expecting approx. £5m – £10m of LIPF funding to be allocated for each project.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We will be seeking projects with a private to public funding ratio of more than 1:1 during the LIPF delivery period, and over 2:1 over the 7-year monitoring period – and ideally more.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Aptos"/>
              </a:rPr>
              <a:t>Deadline: </a:t>
            </a:r>
            <a:r>
              <a:rPr lang="en-GB" sz="2000" b="1" dirty="0">
                <a:solidFill>
                  <a:srgbClr val="E4003B"/>
                </a:solidFill>
                <a:latin typeface="Aptos"/>
              </a:rPr>
              <a:t>11</a:t>
            </a:r>
            <a:r>
              <a:rPr lang="en-GB" sz="2000" b="1" baseline="30000" dirty="0">
                <a:solidFill>
                  <a:srgbClr val="E4003B"/>
                </a:solidFill>
                <a:latin typeface="Aptos"/>
              </a:rPr>
              <a:t>th</a:t>
            </a:r>
            <a:r>
              <a:rPr lang="en-GB" sz="2000" b="1" dirty="0">
                <a:solidFill>
                  <a:srgbClr val="E4003B"/>
                </a:solidFill>
                <a:latin typeface="Aptos"/>
              </a:rPr>
              <a:t> April 2026</a:t>
            </a:r>
            <a:endParaRPr lang="en-GB" sz="2000" dirty="0">
              <a:solidFill>
                <a:srgbClr val="E4003B"/>
              </a:solidFill>
              <a:latin typeface="Aptos"/>
            </a:endParaRP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sz="20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A30BE1B-E896-B287-A607-D7F7D4BB6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851" y="1123667"/>
            <a:ext cx="10870508" cy="771920"/>
          </a:xfrm>
        </p:spPr>
        <p:txBody>
          <a:bodyPr/>
          <a:lstStyle/>
          <a:p>
            <a:r>
              <a:rPr lang="en-GB"/>
              <a:t>LIPF call for projects - our strategic approach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663DEC49-FC23-D2A1-B007-9D93A394203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7761548" y="580273"/>
            <a:ext cx="3814811" cy="342183"/>
          </a:xfrm>
        </p:spPr>
        <p:txBody>
          <a:bodyPr/>
          <a:lstStyle/>
          <a:p>
            <a:r>
              <a:rPr lang="en-GB" dirty="0"/>
              <a:t>LIPF project development process</a:t>
            </a:r>
          </a:p>
        </p:txBody>
      </p:sp>
    </p:spTree>
    <p:extLst>
      <p:ext uri="{BB962C8B-B14F-4D97-AF65-F5344CB8AC3E}">
        <p14:creationId xmlns:p14="http://schemas.microsoft.com/office/powerpoint/2010/main" val="16304542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CB3FD-5191-97A7-05BE-B9949E813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LIPF priority clusters</a:t>
            </a:r>
            <a:endParaRPr lang="en-GB" dirty="0">
              <a:highlight>
                <a:srgbClr val="FFFF00"/>
              </a:highligh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D49600-DCB1-3250-587D-BC474E006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851" y="2230821"/>
            <a:ext cx="7808229" cy="3956620"/>
          </a:xfrm>
        </p:spPr>
        <p:txBody>
          <a:bodyPr/>
          <a:lstStyle/>
          <a:p>
            <a:r>
              <a:rPr lang="en-GB" b="1" dirty="0"/>
              <a:t>Materials innovation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Underpinned by applications of advanced sustainable materials and formulated products within advanced manufacturing and clean energy industries, enabling low carbon processes</a:t>
            </a:r>
          </a:p>
          <a:p>
            <a:r>
              <a:rPr lang="en-GB" b="1" dirty="0"/>
              <a:t>Health innovation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Underpinned by new innovations in diagnostics, advanced therapeutics and drug discovery, including through the application of AI.</a:t>
            </a:r>
          </a:p>
          <a:p>
            <a:r>
              <a:rPr lang="en-GB" b="1" dirty="0"/>
              <a:t>Space technologies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Underpinned by the integration and application of space-based communications, key technologies (inc. Radio Frequency, AI, cybersecurity, autonomous systems) and advanced materials electronics</a:t>
            </a: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01C0905F-6E63-722C-10B9-B9182657C296}"/>
              </a:ext>
            </a:extLst>
          </p:cNvPr>
          <p:cNvSpPr/>
          <p:nvPr/>
        </p:nvSpPr>
        <p:spPr>
          <a:xfrm>
            <a:off x="8869680" y="2230821"/>
            <a:ext cx="3078480" cy="3855019"/>
          </a:xfrm>
          <a:prstGeom prst="round2Diag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2000" b="1" dirty="0">
                <a:solidFill>
                  <a:schemeClr val="accent4"/>
                </a:solidFill>
              </a:rPr>
              <a:t>Cluster definitions may be further refined based </a:t>
            </a:r>
            <a:r>
              <a:rPr lang="en-GB" sz="2000" b="1" dirty="0">
                <a:solidFill>
                  <a:srgbClr val="E4003B"/>
                </a:solidFill>
              </a:rPr>
              <a:t>on project </a:t>
            </a:r>
            <a:r>
              <a:rPr lang="en-GB" sz="2000" b="1" dirty="0">
                <a:solidFill>
                  <a:schemeClr val="accent4"/>
                </a:solidFill>
              </a:rPr>
              <a:t>applications and UKRI feedback to better focus on specific technologies.</a:t>
            </a:r>
          </a:p>
        </p:txBody>
      </p:sp>
    </p:spTree>
    <p:extLst>
      <p:ext uri="{BB962C8B-B14F-4D97-AF65-F5344CB8AC3E}">
        <p14:creationId xmlns:p14="http://schemas.microsoft.com/office/powerpoint/2010/main" val="20026005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NECA colou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F3E8D"/>
      </a:accent1>
      <a:accent2>
        <a:srgbClr val="00468A"/>
      </a:accent2>
      <a:accent3>
        <a:srgbClr val="33A38B"/>
      </a:accent3>
      <a:accent4>
        <a:srgbClr val="EC1162"/>
      </a:accent4>
      <a:accent5>
        <a:srgbClr val="F15B28"/>
      </a:accent5>
      <a:accent6>
        <a:srgbClr val="005736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F54FB2736BA947B99C1DE7C089590A" ma:contentTypeVersion="10" ma:contentTypeDescription="Create a new document." ma:contentTypeScope="" ma:versionID="b1ccf680d47e549b699ba20dcbe7a4bc">
  <xsd:schema xmlns:xsd="http://www.w3.org/2001/XMLSchema" xmlns:xs="http://www.w3.org/2001/XMLSchema" xmlns:p="http://schemas.microsoft.com/office/2006/metadata/properties" xmlns:ns2="9c91dad6-36e7-4fd3-bd21-139c873d0f6c" xmlns:ns3="31717b13-6f43-4f25-a46e-fb3a7497358b" targetNamespace="http://schemas.microsoft.com/office/2006/metadata/properties" ma:root="true" ma:fieldsID="72ffe596f1fff17e132d6d2f928e79e9" ns2:_="" ns3:_="">
    <xsd:import namespace="9c91dad6-36e7-4fd3-bd21-139c873d0f6c"/>
    <xsd:import namespace="31717b13-6f43-4f25-a46e-fb3a7497358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91dad6-36e7-4fd3-bd21-139c873d0f6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42e46b9b-9eb4-4263-a0bd-b634727372a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717b13-6f43-4f25-a46e-fb3a7497358b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a760aca8-38aa-4a12-9e3c-a3105de75663}" ma:internalName="TaxCatchAll" ma:showField="CatchAllData" ma:web="31717b13-6f43-4f25-a46e-fb3a7497358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c91dad6-36e7-4fd3-bd21-139c873d0f6c">
      <Terms xmlns="http://schemas.microsoft.com/office/infopath/2007/PartnerControls"/>
    </lcf76f155ced4ddcb4097134ff3c332f>
    <TaxCatchAll xmlns="31717b13-6f43-4f25-a46e-fb3a7497358b" xsi:nil="true"/>
  </documentManagement>
</p:properties>
</file>

<file path=customXml/itemProps1.xml><?xml version="1.0" encoding="utf-8"?>
<ds:datastoreItem xmlns:ds="http://schemas.openxmlformats.org/officeDocument/2006/customXml" ds:itemID="{21BE8DAE-0E19-473E-B2B4-C8237977E7B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84AE28B-1C25-4356-B5D4-3C5428EFC37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c91dad6-36e7-4fd3-bd21-139c873d0f6c"/>
    <ds:schemaRef ds:uri="31717b13-6f43-4f25-a46e-fb3a7497358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3ECF2D4-F5C2-4971-9968-9EC44191A331}">
  <ds:schemaRefs>
    <ds:schemaRef ds:uri="987c1c2e-0242-46eb-9b69-16b1d7ad91d0"/>
    <ds:schemaRef ds:uri="a6629934-8f11-43d4-9284-a90f0692aad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9c91dad6-36e7-4fd3-bd21-139c873d0f6c"/>
    <ds:schemaRef ds:uri="31717b13-6f43-4f25-a46e-fb3a7497358b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769</Words>
  <Application>Microsoft Office PowerPoint</Application>
  <PresentationFormat>Widescreen</PresentationFormat>
  <Paragraphs>80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Aptos</vt:lpstr>
      <vt:lpstr>Aptos SemiBold</vt:lpstr>
      <vt:lpstr>Arial</vt:lpstr>
      <vt:lpstr>Wingdings</vt:lpstr>
      <vt:lpstr>Office Theme</vt:lpstr>
      <vt:lpstr>North East LIPF project development:  Q&amp;A drop-in session</vt:lpstr>
      <vt:lpstr>Agenda</vt:lpstr>
      <vt:lpstr>North East Local Innovation Partnerships Fund (LIPF): Introduction &amp; process to date</vt:lpstr>
      <vt:lpstr>Local Innovation Partnerships Fund (LIPF)</vt:lpstr>
      <vt:lpstr>PowerPoint Presentation</vt:lpstr>
      <vt:lpstr>LIPF Project Objectives &amp; Outcomes</vt:lpstr>
      <vt:lpstr>LIPF projects - High-level summary of assessment criteria</vt:lpstr>
      <vt:lpstr>LIPF call for projects - our strategic approach</vt:lpstr>
      <vt:lpstr>LIPF priority clusters</vt:lpstr>
      <vt:lpstr>North East Innovation Projects Pipeline - EOI</vt:lpstr>
      <vt:lpstr>Questions &amp; Answers</vt:lpstr>
      <vt:lpstr>Examples of FAQs to date</vt:lpstr>
      <vt:lpstr>Networking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Lisa Kirkbride</dc:creator>
  <cp:lastModifiedBy>Marievi Papafragkaki (North East CA)</cp:lastModifiedBy>
  <cp:revision>100</cp:revision>
  <dcterms:created xsi:type="dcterms:W3CDTF">2025-08-04T10:44:19Z</dcterms:created>
  <dcterms:modified xsi:type="dcterms:W3CDTF">2026-03-27T12:40:12Z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0x01010011F54FB2736BA947B99C1DE7C089590A</vt:lpwstr>
  </property>
  <property fmtid="{D5CDD505-2E9C-101B-9397-08002B2CF9AE}" pid="3" name="MediaServiceImageTags">
    <vt:lpwstr/>
  </property>
</Properties>
</file>