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sldIdLst>
    <p:sldId id="256" r:id="rId5"/>
    <p:sldId id="257" r:id="rId6"/>
    <p:sldId id="258" r:id="rId7"/>
    <p:sldId id="268" r:id="rId8"/>
    <p:sldId id="269" r:id="rId9"/>
    <p:sldId id="279" r:id="rId10"/>
    <p:sldId id="261" r:id="rId11"/>
    <p:sldId id="280" r:id="rId12"/>
    <p:sldId id="282" r:id="rId13"/>
    <p:sldId id="310" r:id="rId14"/>
    <p:sldId id="311" r:id="rId15"/>
    <p:sldId id="312" r:id="rId16"/>
    <p:sldId id="315" r:id="rId17"/>
    <p:sldId id="313" r:id="rId18"/>
    <p:sldId id="314" r:id="rId19"/>
    <p:sldId id="316" r:id="rId20"/>
    <p:sldId id="317" r:id="rId21"/>
    <p:sldId id="281" r:id="rId22"/>
    <p:sldId id="283" r:id="rId23"/>
    <p:sldId id="262" r:id="rId24"/>
    <p:sldId id="285" r:id="rId25"/>
    <p:sldId id="288" r:id="rId26"/>
    <p:sldId id="289" r:id="rId27"/>
    <p:sldId id="286" r:id="rId28"/>
    <p:sldId id="287" r:id="rId29"/>
    <p:sldId id="290" r:id="rId30"/>
    <p:sldId id="291" r:id="rId31"/>
    <p:sldId id="292" r:id="rId32"/>
    <p:sldId id="293" r:id="rId33"/>
    <p:sldId id="294" r:id="rId34"/>
    <p:sldId id="309" r:id="rId35"/>
    <p:sldId id="295" r:id="rId36"/>
    <p:sldId id="296" r:id="rId37"/>
    <p:sldId id="297" r:id="rId38"/>
    <p:sldId id="298" r:id="rId39"/>
    <p:sldId id="299" r:id="rId40"/>
    <p:sldId id="300" r:id="rId41"/>
    <p:sldId id="304" r:id="rId42"/>
    <p:sldId id="306" r:id="rId43"/>
    <p:sldId id="302" r:id="rId44"/>
    <p:sldId id="301" r:id="rId45"/>
    <p:sldId id="307" r:id="rId46"/>
    <p:sldId id="308" r:id="rId47"/>
    <p:sldId id="266" r:id="rId48"/>
  </p:sldIdLst>
  <p:sldSz cx="12192000" cy="6858000"/>
  <p:notesSz cx="6797675" cy="9872663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BE845-8473-46FD-A4E9-9CD4AE3EEDD8}" v="32" dt="2026-06-03T07:42:44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230C-0D21-4EAE-90CD-10F28BD7C7B6}" type="datetimeFigureOut">
              <a:rPr lang="en-GB" smtClean="0"/>
              <a:t>05/06/2026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9A230-2C30-4312-BC97-660632EE0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71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FF31EA-4A3A-B9EC-B63F-083BB8ED7C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" y="5951019"/>
            <a:ext cx="2906003" cy="5286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422CE1-14BA-FCA8-B3D6-B0CD4DF767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933827" y="6149006"/>
            <a:ext cx="1906522" cy="398087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>
                <a:solidFill>
                  <a:srgbClr val="E4003B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1400">
                <a:solidFill>
                  <a:schemeClr val="tx1"/>
                </a:solidFill>
                <a:latin typeface="Aptos Bold" panose="020B0004020202020204" pitchFamily="34" charset="0"/>
              </a:rPr>
              <a:t>northeast-ca.gov.uk</a:t>
            </a:r>
            <a:endParaRPr lang="en-GB" sz="12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82E7A-5609-6016-43B4-FB766E2B499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0028913" y="6296401"/>
            <a:ext cx="0" cy="216383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88E910-2312-D577-DE82-116393A1E8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996" y="1485362"/>
            <a:ext cx="4472885" cy="1675077"/>
          </a:xfrm>
          <a:prstGeom prst="rect">
            <a:avLst/>
          </a:prstGeom>
        </p:spPr>
        <p:txBody>
          <a:bodyPr/>
          <a:lstStyle>
            <a:lvl1pPr marL="0">
              <a:buNone/>
              <a:defRPr sz="4800">
                <a:solidFill>
                  <a:srgbClr val="E4003B"/>
                </a:solidFill>
                <a:latin typeface="Aptos Bold" panose="020B0004020202020204" pitchFamily="34" charset="0"/>
              </a:defRPr>
            </a:lvl1pPr>
            <a:lvl2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2pPr>
            <a:lvl3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3pPr>
            <a:lvl4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4pPr>
            <a:lvl5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5pPr>
          </a:lstStyle>
          <a:p>
            <a:pPr lvl="0"/>
            <a:r>
              <a:rPr lang="en-GB"/>
              <a:t>PRESENTATION TITLE 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D93AB8-AA5C-C1BD-2C6B-97E4F503F9D8}"/>
              </a:ext>
            </a:extLst>
          </p:cNvPr>
          <p:cNvCxnSpPr>
            <a:cxnSpLocks/>
          </p:cNvCxnSpPr>
          <p:nvPr userDrawn="1"/>
        </p:nvCxnSpPr>
        <p:spPr>
          <a:xfrm>
            <a:off x="10028913" y="6296401"/>
            <a:ext cx="0" cy="216383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uilding with trees around it&#10;&#10;AI-generated content may be incorrect.">
            <a:extLst>
              <a:ext uri="{FF2B5EF4-FFF2-40B4-BE49-F238E27FC236}">
                <a16:creationId xmlns:a16="http://schemas.microsoft.com/office/drawing/2014/main" id="{E028B93F-55DE-1F7E-00E4-293F362D6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8555" y="155965"/>
            <a:ext cx="5286180" cy="5861999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8410F-2F3D-2AB5-AA95-CC48C3FF2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2643" y="4090175"/>
            <a:ext cx="2192422" cy="2205790"/>
          </a:xfrm>
          <a:prstGeom prst="rect">
            <a:avLst/>
          </a:prstGeom>
        </p:spPr>
      </p:pic>
      <p:pic>
        <p:nvPicPr>
          <p:cNvPr id="16" name="Picture 15" descr="A pink and black square&#10;&#10;AI-generated content may be incorrect.">
            <a:extLst>
              <a:ext uri="{FF2B5EF4-FFF2-40B4-BE49-F238E27FC236}">
                <a16:creationId xmlns:a16="http://schemas.microsoft.com/office/drawing/2014/main" id="{5F307A0B-D9CD-7DFB-8583-9A8C91915B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34140" y="1197128"/>
            <a:ext cx="1247721" cy="1247721"/>
          </a:xfrm>
          <a:prstGeom prst="rect">
            <a:avLst/>
          </a:prstGeom>
        </p:spPr>
      </p:pic>
      <p:pic>
        <p:nvPicPr>
          <p:cNvPr id="17" name="Picture 16" descr="A black background with a blue line&#10;&#10;AI-generated content may be incorrect.">
            <a:extLst>
              <a:ext uri="{FF2B5EF4-FFF2-40B4-BE49-F238E27FC236}">
                <a16:creationId xmlns:a16="http://schemas.microsoft.com/office/drawing/2014/main" id="{9A39655F-EA96-8DD5-303F-A86632DF2A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3719" y="3385860"/>
            <a:ext cx="1078386" cy="1087298"/>
          </a:xfrm>
          <a:prstGeom prst="rect">
            <a:avLst/>
          </a:prstGeom>
        </p:spPr>
      </p:pic>
      <p:pic>
        <p:nvPicPr>
          <p:cNvPr id="18" name="Picture 17" descr="A blue and black square&#10;&#10;AI-generated content may be incorrect.">
            <a:extLst>
              <a:ext uri="{FF2B5EF4-FFF2-40B4-BE49-F238E27FC236}">
                <a16:creationId xmlns:a16="http://schemas.microsoft.com/office/drawing/2014/main" id="{AF73AFDB-8CBC-753B-AA5D-D30045A23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21078" y="4970430"/>
            <a:ext cx="956235" cy="92137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10B30B-8260-4125-80A8-0835D3C62260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646" y="3385860"/>
            <a:ext cx="46138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A3D652-E655-9025-3699-AA87036068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646" y="3615399"/>
            <a:ext cx="4471987" cy="38375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800" b="1" smtClean="0">
                <a:solidFill>
                  <a:srgbClr val="E4003B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Name</a:t>
            </a:r>
          </a:p>
          <a:p>
            <a:pPr lvl="0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5A267D-75C6-EC21-8A47-C165CB632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96" y="4237438"/>
            <a:ext cx="4471987" cy="38417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en-GB" sz="2400"/>
              <a:t>Job 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405BF3-8479-AD75-B501-BA354D84E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63" y="4844347"/>
            <a:ext cx="4502150" cy="457200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en-GB"/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7C72B89-5733-0878-E45B-9C5185CEB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63" y="473165"/>
            <a:ext cx="10296525" cy="536989"/>
          </a:xfrm>
          <a:prstGeom prst="rect">
            <a:avLst/>
          </a:prstGeom>
        </p:spPr>
        <p:txBody>
          <a:bodyPr/>
          <a:lstStyle>
            <a:lvl1pPr>
              <a:buNone/>
              <a:defRPr sz="3200" b="1">
                <a:solidFill>
                  <a:srgbClr val="E4003B"/>
                </a:solidFill>
                <a:latin typeface="+mj-lt"/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8F05E6-EDD9-9277-E292-1BD7C5EA57AB}"/>
              </a:ext>
            </a:extLst>
          </p:cNvPr>
          <p:cNvCxnSpPr>
            <a:cxnSpLocks/>
          </p:cNvCxnSpPr>
          <p:nvPr userDrawn="1"/>
        </p:nvCxnSpPr>
        <p:spPr>
          <a:xfrm>
            <a:off x="391269" y="440342"/>
            <a:ext cx="0" cy="602636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B3AD96C-2029-AB69-B967-2B15C292118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0549" y="1311413"/>
            <a:ext cx="10296525" cy="44132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84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arrow&#10;&#10;AI-generated content may be incorrect.">
            <a:extLst>
              <a:ext uri="{FF2B5EF4-FFF2-40B4-BE49-F238E27FC236}">
                <a16:creationId xmlns:a16="http://schemas.microsoft.com/office/drawing/2014/main" id="{CC003ED4-96C4-11EC-C1C1-91776E229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958" b="38461"/>
          <a:stretch>
            <a:fillRect/>
          </a:stretch>
        </p:blipFill>
        <p:spPr>
          <a:xfrm>
            <a:off x="3552000" y="1231391"/>
            <a:ext cx="8640000" cy="565387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32BFC9A-AB6B-6548-AB5B-CE6CFEE39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996" y="1485362"/>
            <a:ext cx="4472885" cy="1675077"/>
          </a:xfrm>
          <a:prstGeom prst="rect">
            <a:avLst/>
          </a:prstGeom>
        </p:spPr>
        <p:txBody>
          <a:bodyPr/>
          <a:lstStyle>
            <a:lvl1pPr marL="0">
              <a:buNone/>
              <a:defRPr sz="4800">
                <a:solidFill>
                  <a:schemeClr val="tx1"/>
                </a:solidFill>
                <a:latin typeface="Aptos Bold" panose="020B0004020202020204" pitchFamily="34" charset="0"/>
              </a:defRPr>
            </a:lvl1pPr>
            <a:lvl2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2pPr>
            <a:lvl3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3pPr>
            <a:lvl4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4pPr>
            <a:lvl5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5pPr>
          </a:lstStyle>
          <a:p>
            <a:pPr lvl="0"/>
            <a:r>
              <a:rPr lang="en-GB"/>
              <a:t>CALL TO 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22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39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3495D-F634-E3CC-066E-7EA1CD4201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49"/>
            <a:ext cx="12192000" cy="8115299"/>
          </a:xfrm>
          <a:prstGeom prst="rect">
            <a:avLst/>
          </a:prstGeom>
        </p:spPr>
      </p:pic>
      <p:pic>
        <p:nvPicPr>
          <p:cNvPr id="4" name="Picture 3" descr="A black background with a blue line&#10;&#10;AI-generated content may be incorrect.">
            <a:extLst>
              <a:ext uri="{FF2B5EF4-FFF2-40B4-BE49-F238E27FC236}">
                <a16:creationId xmlns:a16="http://schemas.microsoft.com/office/drawing/2014/main" id="{77E8AFD1-081B-D851-635D-1AC8676F4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49078" y="154136"/>
            <a:ext cx="6795801" cy="679580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3E759E-82DB-7291-5A62-678C4BFD8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6738" y="4105274"/>
            <a:ext cx="4482340" cy="834473"/>
          </a:xfrm>
          <a:prstGeom prst="rect">
            <a:avLst/>
          </a:prstGeom>
        </p:spPr>
        <p:txBody>
          <a:bodyPr/>
          <a:lstStyle>
            <a:lvl1pPr>
              <a:buNone/>
              <a:defRPr sz="360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>
              <a:buNone/>
              <a:defRPr>
                <a:solidFill>
                  <a:schemeClr val="bg1"/>
                </a:solidFill>
                <a:highlight>
                  <a:srgbClr val="000000"/>
                </a:highlight>
              </a:defRPr>
            </a:lvl2pPr>
            <a:lvl3pPr>
              <a:buNone/>
              <a:defRPr>
                <a:solidFill>
                  <a:schemeClr val="bg1"/>
                </a:solidFill>
                <a:highlight>
                  <a:srgbClr val="000000"/>
                </a:highlight>
              </a:defRPr>
            </a:lvl3pPr>
            <a:lvl4pPr>
              <a:buNone/>
              <a:defRPr>
                <a:solidFill>
                  <a:schemeClr val="bg1"/>
                </a:solidFill>
                <a:highlight>
                  <a:srgbClr val="000000"/>
                </a:highlight>
              </a:defRPr>
            </a:lvl4pPr>
            <a:lvl5pPr>
              <a:buNone/>
              <a:defRPr>
                <a:solidFill>
                  <a:schemeClr val="bg1"/>
                </a:solidFill>
                <a:highlight>
                  <a:srgbClr val="000000"/>
                </a:highlight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4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ith different colored arrows&#10;&#10;AI-generated content may be incorrect.">
            <a:extLst>
              <a:ext uri="{FF2B5EF4-FFF2-40B4-BE49-F238E27FC236}">
                <a16:creationId xmlns:a16="http://schemas.microsoft.com/office/drawing/2014/main" id="{7632D869-ED9D-C1A2-A5FE-A739343A1A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39946"/>
          <a:stretch>
            <a:fillRect/>
          </a:stretch>
        </p:blipFill>
        <p:spPr>
          <a:xfrm>
            <a:off x="6241774" y="705680"/>
            <a:ext cx="5267739" cy="4934036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59387AE-6213-2D70-97C6-EF9B6A666D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487" y="2260614"/>
            <a:ext cx="4472885" cy="1675077"/>
          </a:xfrm>
          <a:prstGeom prst="rect">
            <a:avLst/>
          </a:prstGeom>
        </p:spPr>
        <p:txBody>
          <a:bodyPr/>
          <a:lstStyle>
            <a:lvl1pPr marL="0">
              <a:buNone/>
              <a:defRPr sz="4800">
                <a:solidFill>
                  <a:srgbClr val="E4003B"/>
                </a:solidFill>
                <a:latin typeface="Aptos Bold" panose="020B0004020202020204" pitchFamily="34" charset="0"/>
              </a:defRPr>
            </a:lvl1pPr>
            <a:lvl2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2pPr>
            <a:lvl3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3pPr>
            <a:lvl4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4pPr>
            <a:lvl5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5pPr>
          </a:lstStyle>
          <a:p>
            <a:pPr lvl="0"/>
            <a:r>
              <a:rPr lang="en-GB"/>
              <a:t>SECTION 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4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59387AE-6213-2D70-97C6-EF9B6A666D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487" y="2260614"/>
            <a:ext cx="4472885" cy="1675077"/>
          </a:xfrm>
          <a:prstGeom prst="rect">
            <a:avLst/>
          </a:prstGeom>
        </p:spPr>
        <p:txBody>
          <a:bodyPr/>
          <a:lstStyle>
            <a:lvl1pPr marL="0">
              <a:buNone/>
              <a:defRPr sz="4800">
                <a:solidFill>
                  <a:srgbClr val="E4003B"/>
                </a:solidFill>
                <a:latin typeface="Aptos Bold" panose="020B0004020202020204" pitchFamily="34" charset="0"/>
              </a:defRPr>
            </a:lvl1pPr>
            <a:lvl2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2pPr>
            <a:lvl3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3pPr>
            <a:lvl4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4pPr>
            <a:lvl5pPr>
              <a:defRPr sz="2800">
                <a:solidFill>
                  <a:srgbClr val="E4003B"/>
                </a:solidFill>
                <a:latin typeface="Aptos Bold" panose="020B0004020202020204" pitchFamily="34" charset="0"/>
              </a:defRPr>
            </a:lvl5pPr>
          </a:lstStyle>
          <a:p>
            <a:pPr lvl="0"/>
            <a:r>
              <a:rPr lang="en-GB"/>
              <a:t>SECTION TITLE </a:t>
            </a:r>
            <a:endParaRPr lang="en-US"/>
          </a:p>
        </p:txBody>
      </p:sp>
      <p:pic>
        <p:nvPicPr>
          <p:cNvPr id="2" name="Picture 1" descr="A group of people standing at a podium&#10;&#10;AI-generated content may be incorrect.">
            <a:extLst>
              <a:ext uri="{FF2B5EF4-FFF2-40B4-BE49-F238E27FC236}">
                <a16:creationId xmlns:a16="http://schemas.microsoft.com/office/drawing/2014/main" id="{29932029-3719-3FBF-B34E-AF53625C13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39538" t="3189" b="3044"/>
          <a:stretch>
            <a:fillRect/>
          </a:stretch>
        </p:blipFill>
        <p:spPr>
          <a:xfrm>
            <a:off x="5456582" y="750404"/>
            <a:ext cx="6141037" cy="5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2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F61C4-CFA5-DC66-9EB7-2F88E7A92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4068" y="1042978"/>
            <a:ext cx="4652490" cy="5204973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910E652-A723-F36C-37A6-7D7754994E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63" y="473165"/>
            <a:ext cx="10296525" cy="536989"/>
          </a:xfrm>
          <a:prstGeom prst="rect">
            <a:avLst/>
          </a:prstGeom>
        </p:spPr>
        <p:txBody>
          <a:bodyPr/>
          <a:lstStyle>
            <a:lvl1pPr>
              <a:buNone/>
              <a:defRPr sz="3200" b="1">
                <a:solidFill>
                  <a:srgbClr val="E4003B"/>
                </a:solidFill>
                <a:latin typeface="+mj-lt"/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81375-251B-5F36-FFF8-226ABF9838E0}"/>
              </a:ext>
            </a:extLst>
          </p:cNvPr>
          <p:cNvCxnSpPr>
            <a:cxnSpLocks/>
          </p:cNvCxnSpPr>
          <p:nvPr userDrawn="1"/>
        </p:nvCxnSpPr>
        <p:spPr>
          <a:xfrm>
            <a:off x="391269" y="440342"/>
            <a:ext cx="0" cy="602636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8D86F53-37FC-83F6-4122-1032E11F8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1500189"/>
            <a:ext cx="6633518" cy="4214812"/>
          </a:xfrm>
          <a:prstGeom prst="rect">
            <a:avLst/>
          </a:prstGeom>
        </p:spPr>
        <p:txBody>
          <a:bodyPr/>
          <a:lstStyle>
            <a:lvl1pPr marL="0">
              <a:buNone/>
              <a:defRPr/>
            </a:lvl1pPr>
            <a:lvl2pPr marL="685800" marR="0" indent="-2286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r>
              <a:rPr lang="en-GB">
                <a:solidFill>
                  <a:srgbClr val="000000"/>
                </a:solidFill>
                <a:latin typeface="Aptos Displa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078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957108-F7A0-844D-E242-E9BD304B9278}"/>
              </a:ext>
            </a:extLst>
          </p:cNvPr>
          <p:cNvSpPr>
            <a:spLocks noGrp="1"/>
          </p:cNvSpPr>
          <p:nvPr userDrawn="1"/>
        </p:nvSpPr>
        <p:spPr>
          <a:xfrm>
            <a:off x="9933827" y="6149006"/>
            <a:ext cx="1906522" cy="398087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>
                <a:solidFill>
                  <a:srgbClr val="E4003B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1400">
                <a:solidFill>
                  <a:schemeClr val="tx1"/>
                </a:solidFill>
                <a:latin typeface="Aptos Bold" panose="020B0004020202020204" pitchFamily="34" charset="0"/>
              </a:rPr>
              <a:t>northeast-ca.gov.uk</a:t>
            </a:r>
            <a:endParaRPr lang="en-GB" sz="12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82895-E1B8-1432-6947-4BE7AC06B0CF}"/>
              </a:ext>
            </a:extLst>
          </p:cNvPr>
          <p:cNvCxnSpPr>
            <a:cxnSpLocks/>
          </p:cNvCxnSpPr>
          <p:nvPr userDrawn="1"/>
        </p:nvCxnSpPr>
        <p:spPr>
          <a:xfrm>
            <a:off x="10028913" y="6296401"/>
            <a:ext cx="0" cy="216383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3C08A1-D853-8539-C5BE-AC07175335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63" y="473165"/>
            <a:ext cx="10296525" cy="536989"/>
          </a:xfrm>
          <a:prstGeom prst="rect">
            <a:avLst/>
          </a:prstGeom>
        </p:spPr>
        <p:txBody>
          <a:bodyPr/>
          <a:lstStyle>
            <a:lvl1pPr>
              <a:buNone/>
              <a:defRPr sz="3200" b="1">
                <a:solidFill>
                  <a:srgbClr val="E4003B"/>
                </a:solidFill>
                <a:latin typeface="+mj-lt"/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CA456E-9682-2221-60D4-F32C061F6228}"/>
              </a:ext>
            </a:extLst>
          </p:cNvPr>
          <p:cNvCxnSpPr>
            <a:cxnSpLocks/>
          </p:cNvCxnSpPr>
          <p:nvPr userDrawn="1"/>
        </p:nvCxnSpPr>
        <p:spPr>
          <a:xfrm>
            <a:off x="391269" y="440342"/>
            <a:ext cx="0" cy="602636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512109-9E3C-D220-2599-32D317D1AA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3076" y="1500189"/>
            <a:ext cx="2894012" cy="42338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7682D70-8CBA-9717-CEDD-420284306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1500189"/>
            <a:ext cx="6633518" cy="4214812"/>
          </a:xfrm>
          <a:prstGeom prst="rect">
            <a:avLst/>
          </a:prstGeom>
        </p:spPr>
        <p:txBody>
          <a:bodyPr/>
          <a:lstStyle>
            <a:lvl1pPr marL="0">
              <a:buNone/>
              <a:defRPr/>
            </a:lvl1pPr>
            <a:lvl2pPr marL="685800" marR="0" indent="-2286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r>
              <a:rPr lang="en-GB">
                <a:solidFill>
                  <a:srgbClr val="000000"/>
                </a:solidFill>
                <a:latin typeface="Aptos Displa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87B4AC9-A67C-F395-ABF5-5CD1224D05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63" y="473165"/>
            <a:ext cx="10296525" cy="536989"/>
          </a:xfrm>
          <a:prstGeom prst="rect">
            <a:avLst/>
          </a:prstGeom>
        </p:spPr>
        <p:txBody>
          <a:bodyPr/>
          <a:lstStyle>
            <a:lvl1pPr>
              <a:buNone/>
              <a:defRPr sz="3200" b="1">
                <a:solidFill>
                  <a:srgbClr val="E4003B"/>
                </a:solidFill>
                <a:latin typeface="+mj-lt"/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F2E8DD-B81E-AF67-9789-999706D474E3}"/>
              </a:ext>
            </a:extLst>
          </p:cNvPr>
          <p:cNvCxnSpPr>
            <a:cxnSpLocks/>
          </p:cNvCxnSpPr>
          <p:nvPr userDrawn="1"/>
        </p:nvCxnSpPr>
        <p:spPr>
          <a:xfrm>
            <a:off x="391269" y="440342"/>
            <a:ext cx="0" cy="602636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B4D20-6CF5-4DEF-6A5A-F6B62C20E6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95995" y="1491146"/>
            <a:ext cx="3419337" cy="209688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640A93-FB9B-C361-667D-6172741526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2836" y="1491146"/>
            <a:ext cx="3419337" cy="209688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D464D2-6890-AF32-A993-110D93C827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95995" y="3726429"/>
            <a:ext cx="3419337" cy="196869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AB80846-CC55-EE69-2A54-E88917508C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22836" y="3726622"/>
            <a:ext cx="3419475" cy="19685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B2B763-7D59-5F98-A41A-C3BEDC3C06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4825" y="2603776"/>
            <a:ext cx="3021013" cy="19685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07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02BA84-9D3E-0E50-DB2D-C4F7AAE1C49D}"/>
              </a:ext>
            </a:extLst>
          </p:cNvPr>
          <p:cNvCxnSpPr>
            <a:cxnSpLocks/>
          </p:cNvCxnSpPr>
          <p:nvPr userDrawn="1"/>
        </p:nvCxnSpPr>
        <p:spPr>
          <a:xfrm>
            <a:off x="352021" y="3429000"/>
            <a:ext cx="0" cy="1970661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45C139B-361E-FC71-9C69-928823334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63" y="473165"/>
            <a:ext cx="10296525" cy="536989"/>
          </a:xfrm>
          <a:prstGeom prst="rect">
            <a:avLst/>
          </a:prstGeom>
        </p:spPr>
        <p:txBody>
          <a:bodyPr/>
          <a:lstStyle>
            <a:lvl1pPr>
              <a:buNone/>
              <a:defRPr sz="3200" b="1">
                <a:solidFill>
                  <a:srgbClr val="E4003B"/>
                </a:solidFill>
                <a:latin typeface="+mj-lt"/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D9D467-CE2E-C9E4-74A9-B97A528AD62B}"/>
              </a:ext>
            </a:extLst>
          </p:cNvPr>
          <p:cNvCxnSpPr>
            <a:cxnSpLocks/>
          </p:cNvCxnSpPr>
          <p:nvPr userDrawn="1"/>
        </p:nvCxnSpPr>
        <p:spPr>
          <a:xfrm>
            <a:off x="391269" y="440342"/>
            <a:ext cx="0" cy="602636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30E193-AF08-D635-99B9-B75445599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708" y="3448581"/>
            <a:ext cx="2206625" cy="1900238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/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35D4E4-275D-C02C-7DAB-35F6FA580CAB}"/>
              </a:ext>
            </a:extLst>
          </p:cNvPr>
          <p:cNvCxnSpPr>
            <a:cxnSpLocks/>
          </p:cNvCxnSpPr>
          <p:nvPr userDrawn="1"/>
        </p:nvCxnSpPr>
        <p:spPr>
          <a:xfrm>
            <a:off x="3317196" y="3429000"/>
            <a:ext cx="0" cy="1970661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FBBF9E3-7D4D-8229-44C2-0677531175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0883" y="3448581"/>
            <a:ext cx="2206625" cy="1900238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/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578F5E-2CED-C61E-8AEB-DA6510EF29BB}"/>
              </a:ext>
            </a:extLst>
          </p:cNvPr>
          <p:cNvCxnSpPr>
            <a:cxnSpLocks/>
          </p:cNvCxnSpPr>
          <p:nvPr userDrawn="1"/>
        </p:nvCxnSpPr>
        <p:spPr>
          <a:xfrm>
            <a:off x="6269118" y="3409419"/>
            <a:ext cx="0" cy="1970661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879AE0E-E247-0DD9-C741-B5DCE8C27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805" y="3429000"/>
            <a:ext cx="2206625" cy="1900238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/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C621B7-AE6F-135A-67AC-9D4E0A334E17}"/>
              </a:ext>
            </a:extLst>
          </p:cNvPr>
          <p:cNvCxnSpPr>
            <a:cxnSpLocks/>
          </p:cNvCxnSpPr>
          <p:nvPr userDrawn="1"/>
        </p:nvCxnSpPr>
        <p:spPr>
          <a:xfrm>
            <a:off x="9263695" y="3389838"/>
            <a:ext cx="0" cy="1970661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B427D9F-59DC-2EE1-97B4-F5CE2FE78A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7382" y="3409419"/>
            <a:ext cx="2206625" cy="1900238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/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02A7A80-8CA7-CD0C-A06C-EAF5FD8304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125" y="1570038"/>
            <a:ext cx="2206625" cy="15017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F191ED4F-3144-45CB-00EC-45C37B044F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0882" y="1570037"/>
            <a:ext cx="2206625" cy="15017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9EE72D1-810E-ADB3-7640-3FFE827E7A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62805" y="1570037"/>
            <a:ext cx="2206625" cy="15017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59A28186-F9AB-D4BB-C589-350BAD7824A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57381" y="1570037"/>
            <a:ext cx="2206625" cy="15017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6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7C72B89-5733-0878-E45B-9C5185CEB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63" y="473165"/>
            <a:ext cx="10296525" cy="536989"/>
          </a:xfrm>
          <a:prstGeom prst="rect">
            <a:avLst/>
          </a:prstGeom>
        </p:spPr>
        <p:txBody>
          <a:bodyPr/>
          <a:lstStyle>
            <a:lvl1pPr>
              <a:buNone/>
              <a:defRPr sz="3200" b="1">
                <a:solidFill>
                  <a:srgbClr val="E4003B"/>
                </a:solidFill>
                <a:latin typeface="+mj-lt"/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8F05E6-EDD9-9277-E292-1BD7C5EA57AB}"/>
              </a:ext>
            </a:extLst>
          </p:cNvPr>
          <p:cNvCxnSpPr>
            <a:cxnSpLocks/>
          </p:cNvCxnSpPr>
          <p:nvPr userDrawn="1"/>
        </p:nvCxnSpPr>
        <p:spPr>
          <a:xfrm>
            <a:off x="391269" y="440342"/>
            <a:ext cx="0" cy="602636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E42C554-3BC0-F260-B80C-DA6E2E01A7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0" y="1500188"/>
            <a:ext cx="10296525" cy="4244975"/>
          </a:xfrm>
          <a:prstGeom prst="rect">
            <a:avLst/>
          </a:prstGeom>
        </p:spPr>
        <p:txBody>
          <a:bodyPr/>
          <a:lstStyle>
            <a:lvl1pPr marL="0">
              <a:buNone/>
              <a:defRPr/>
            </a:lvl1pPr>
            <a:lvl2pPr marL="685800" marR="0" indent="-2286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</a:lstStyle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a </a:t>
            </a:r>
            <a:r>
              <a:rPr lang="en-GB" err="1"/>
              <a:t>bibendum</a:t>
            </a:r>
            <a:r>
              <a:rPr lang="en-GB">
                <a:solidFill>
                  <a:srgbClr val="000000"/>
                </a:solidFill>
                <a:latin typeface="Aptos Display"/>
              </a:rPr>
              <a:t>.</a:t>
            </a:r>
          </a:p>
          <a:p>
            <a:pPr lvl="2">
              <a:lnSpc>
                <a:spcPts val="2000"/>
              </a:lnSpc>
              <a:spcAft>
                <a:spcPts val="1800"/>
              </a:spcAft>
            </a:pPr>
            <a:endParaRPr lang="en-GB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97878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92E55D-2EFA-6C2E-EB98-E7E2051188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" y="5951019"/>
            <a:ext cx="2906003" cy="5286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B9277B-D25E-C58C-3D2A-60A08B8BA632}"/>
              </a:ext>
            </a:extLst>
          </p:cNvPr>
          <p:cNvSpPr/>
          <p:nvPr userDrawn="1"/>
        </p:nvSpPr>
        <p:spPr>
          <a:xfrm>
            <a:off x="9933827" y="6149006"/>
            <a:ext cx="1906522" cy="398087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>
                <a:solidFill>
                  <a:srgbClr val="E4003B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1400">
                <a:solidFill>
                  <a:schemeClr val="tx1"/>
                </a:solidFill>
                <a:latin typeface="Aptos Bold" panose="020B0004020202020204" pitchFamily="34" charset="0"/>
              </a:rPr>
              <a:t>northeast-ca.gov.uk</a:t>
            </a:r>
            <a:endParaRPr lang="en-GB" sz="12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87626B-E17E-D273-D7B3-53F6BAEFED65}"/>
              </a:ext>
            </a:extLst>
          </p:cNvPr>
          <p:cNvCxnSpPr/>
          <p:nvPr userDrawn="1"/>
        </p:nvCxnSpPr>
        <p:spPr>
          <a:xfrm>
            <a:off x="10028913" y="6296401"/>
            <a:ext cx="0" cy="216383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5383B0-EB88-6FDE-B9DD-7BD846790FF7}"/>
              </a:ext>
            </a:extLst>
          </p:cNvPr>
          <p:cNvCxnSpPr>
            <a:cxnSpLocks/>
          </p:cNvCxnSpPr>
          <p:nvPr userDrawn="1"/>
        </p:nvCxnSpPr>
        <p:spPr>
          <a:xfrm>
            <a:off x="10028913" y="6296401"/>
            <a:ext cx="0" cy="216383"/>
          </a:xfrm>
          <a:prstGeom prst="line">
            <a:avLst/>
          </a:prstGeom>
          <a:ln w="28575">
            <a:solidFill>
              <a:srgbClr val="E40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red and black square&#10;&#10;AI-generated content may be incorrect.">
            <a:extLst>
              <a:ext uri="{FF2B5EF4-FFF2-40B4-BE49-F238E27FC236}">
                <a16:creationId xmlns:a16="http://schemas.microsoft.com/office/drawing/2014/main" id="{5FAE983E-C24A-12F0-2372-684C726DC05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306060" y="413132"/>
            <a:ext cx="532482" cy="5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76" r:id="rId3"/>
    <p:sldLayoutId id="2147483677" r:id="rId4"/>
    <p:sldLayoutId id="2147483674" r:id="rId5"/>
    <p:sldLayoutId id="2147483667" r:id="rId6"/>
    <p:sldLayoutId id="2147483668" r:id="rId7"/>
    <p:sldLayoutId id="2147483671" r:id="rId8"/>
    <p:sldLayoutId id="2147483672" r:id="rId9"/>
    <p:sldLayoutId id="2147483675" r:id="rId10"/>
    <p:sldLayoutId id="2147483673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839FC-B7A4-BFBD-FF61-0F22A1CE7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905" y="918595"/>
            <a:ext cx="5689095" cy="1675077"/>
          </a:xfrm>
        </p:spPr>
        <p:txBody>
          <a:bodyPr/>
          <a:lstStyle/>
          <a:p>
            <a:r>
              <a:rPr lang="en-GB"/>
              <a:t>North East Economic Inactivity Trailblazer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3ADA9-56A7-3811-8E77-1E45680E57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905" y="4706780"/>
            <a:ext cx="4471987" cy="383758"/>
          </a:xfrm>
        </p:spPr>
        <p:txBody>
          <a:bodyPr/>
          <a:lstStyle/>
          <a:p>
            <a:r>
              <a:rPr lang="en-GB"/>
              <a:t>3 June 2026</a:t>
            </a:r>
          </a:p>
        </p:txBody>
      </p:sp>
    </p:spTree>
    <p:extLst>
      <p:ext uri="{BB962C8B-B14F-4D97-AF65-F5344CB8AC3E}">
        <p14:creationId xmlns:p14="http://schemas.microsoft.com/office/powerpoint/2010/main" val="418855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9ACF-6E3C-DA10-E3D2-B774CEEFA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847323-7076-50FE-221B-F0C787A800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Year 1 - focus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5DB9D-F55F-FE20-5086-E5B1A641B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337628"/>
            <a:ext cx="11177778" cy="4407535"/>
          </a:xfrm>
        </p:spPr>
        <p:txBody>
          <a:bodyPr lIns="91440" tIns="45720" rIns="91440" bIns="45720" anchor="t"/>
          <a:lstStyle/>
          <a:p>
            <a:pPr indent="0"/>
            <a:r>
              <a:rPr lang="en-GB" sz="2200" b="1"/>
              <a:t>Year 1 focused on testing new approaches, engaging residents furthest from the labour market, strengthening partnerships and generating learning to shape future delivery.</a:t>
            </a:r>
            <a:endParaRPr lang="en-US"/>
          </a:p>
          <a:p>
            <a:pPr indent="0"/>
            <a:endParaRPr lang="en-GB" sz="2200" b="1"/>
          </a:p>
          <a:p>
            <a:r>
              <a:rPr lang="en-GB" sz="2200" b="1"/>
              <a:t>Test and Learn</a:t>
            </a:r>
            <a:endParaRPr lang="en-GB" sz="2200"/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200"/>
              <a:t>Pilot innovative approaches to supporting economically inactive residents. 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200"/>
              <a:t>Trial new delivery models and interventions to understand what works. </a:t>
            </a:r>
          </a:p>
          <a:p>
            <a:pPr indent="0"/>
            <a:endParaRPr lang="en-GB" sz="2200"/>
          </a:p>
          <a:p>
            <a:r>
              <a:rPr lang="en-GB" sz="2200" b="1"/>
              <a:t>Engagement</a:t>
            </a:r>
            <a:endParaRPr lang="en-GB" sz="2200"/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200"/>
              <a:t>Reach residents who are least likely to access mainstream employment support.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/>
              <a:t>Build trusted relationships through local authorities, VCSE organisations and community-based delivery.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34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453D-BBC6-9236-707C-EBF1D345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BAF032-73FF-CEEB-47B7-A3EC9AD9E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Year 1- focus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D0FB8-DDBA-0685-2090-A3D1583875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177778" cy="4244975"/>
          </a:xfrm>
        </p:spPr>
        <p:txBody>
          <a:bodyPr/>
          <a:lstStyle/>
          <a:p>
            <a:r>
              <a:rPr lang="en-GB" sz="2400" b="1"/>
              <a:t>Collaboration</a:t>
            </a: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Bring together employment, health, skills and community partners to create more joined-up support. </a:t>
            </a:r>
          </a:p>
          <a:p>
            <a:r>
              <a:rPr lang="en-GB" sz="2400" b="1"/>
              <a:t>Evidence and Learning</a:t>
            </a: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Capture data, insight and lived experience to inform future investment and system change. </a:t>
            </a:r>
          </a:p>
          <a:p>
            <a:r>
              <a:rPr lang="en-GB" sz="2400" b="1"/>
              <a:t>System Reform</a:t>
            </a: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Identify barriers within existing systems and design solutions that improve outcomes for residents.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14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D1A9-1B74-8485-28EC-D9E2ACBD1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EEB7D4-768D-3D86-E801-6B13E118E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Year 1 -at a glance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2154C-56B4-96F7-867F-5D6391C54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177778" cy="4244975"/>
          </a:xfrm>
        </p:spPr>
        <p:txBody>
          <a:bodyPr lIns="91440" tIns="45720" rIns="91440" bIns="45720" anchor="t"/>
          <a:lstStyle/>
          <a:p>
            <a:pPr marL="28575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Circa £10m investment across the North East </a:t>
            </a:r>
            <a:endParaRPr lang="en-US"/>
          </a:p>
          <a:p>
            <a:pPr marL="742950" lvl="1" indent="-28575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/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Over 40 projects delivered across three priorities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2,000+ residents supported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300+ employers engaged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Extensive </a:t>
            </a:r>
            <a:r>
              <a:rPr lang="en-US" altLang="en-US" sz="2400" err="1"/>
              <a:t>programme</a:t>
            </a:r>
            <a:r>
              <a:rPr lang="en-US" altLang="en-US" sz="2400"/>
              <a:t> of research, evaluation and system reform activity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marL="285750" lvl="0" indent="-285750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Learning used to shape Year 2 investment and commissioning 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913391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3091B-75F0-70CA-F317-5D2E2BAFF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A264B9-F0CA-B983-C900-18F23B7430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Headline data</a:t>
            </a:r>
          </a:p>
        </p:txBody>
      </p:sp>
      <p:pic>
        <p:nvPicPr>
          <p:cNvPr id="4" name="Picture 3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B6F3886D-EB32-762A-DDEC-A92D650A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4" y="1656666"/>
            <a:ext cx="10497263" cy="35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8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25373-6BC0-BED8-D196-02913B7FA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814435-BF5B-95BB-C673-BBECB3EBC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Year 2 - focus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08457-BC6F-1D11-C587-D05FB889C8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177778" cy="4244975"/>
          </a:xfrm>
        </p:spPr>
        <p:txBody>
          <a:bodyPr/>
          <a:lstStyle/>
          <a:p>
            <a:pPr indent="0"/>
            <a:r>
              <a:rPr lang="en-GB" sz="2400"/>
              <a:t>Year 2 focuses on scaling successful approaches, targeting support where it is most needed, strengthening employer engagement and translating learning into lasting system change.</a:t>
            </a:r>
          </a:p>
          <a:p>
            <a:r>
              <a:rPr lang="en-GB" sz="2400" b="1"/>
              <a:t>Scale What Works</a:t>
            </a:r>
            <a:endParaRPr lang="en-GB" sz="2400"/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400"/>
              <a:t>Continue and strengthen successful Year 1 activity and partnerships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400"/>
              <a:t>Build on proven approaches that have demonstrated impact</a:t>
            </a:r>
          </a:p>
          <a:p>
            <a:r>
              <a:rPr lang="en-GB" sz="2400" b="1"/>
              <a:t>Targeted Investment</a:t>
            </a: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Focus on cohorts facing significant barriers to employment, including young people, unpaid carers, prison leavers and social housing tenants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697443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9FA68-539A-E66B-3950-71F855C3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8E62F-9F1F-C860-42C2-CA50FD6A5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Year 2 - focus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03192-846E-A53A-83F1-CC31B31C9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177778" cy="4244975"/>
          </a:xfrm>
        </p:spPr>
        <p:txBody>
          <a:bodyPr/>
          <a:lstStyle/>
          <a:p>
            <a:r>
              <a:rPr lang="en-GB" sz="2000" b="1"/>
              <a:t>Systems Change</a:t>
            </a: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Turn Year 1 learning and research into practical solutions that improve how services work together.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Reduce fragmentation and improve pathways between services. </a:t>
            </a:r>
          </a:p>
          <a:p>
            <a:r>
              <a:rPr lang="en-GB" sz="2000" b="1"/>
              <a:t>Sustainable Pathways</a:t>
            </a:r>
            <a:endParaRPr lang="en-GB" sz="20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000"/>
              <a:t>Support progression into education, training, employment and mainstream provision.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000"/>
              <a:t>Embed learning and approaches that can continue beyond Trailblazer funding. </a:t>
            </a:r>
          </a:p>
          <a:p>
            <a:r>
              <a:rPr lang="en-GB" sz="2000" b="1"/>
              <a:t>Employer Engagement</a:t>
            </a: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Strengthen employer involvement to create more inclusive opportunities and improve employment outcomes.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429975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310E-B2E6-D678-0EBD-D4B10C46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1E6534-B6D8-9A1E-6276-88AA08DB3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Evidence and learning shaping Year two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DE043-D14E-78F6-2CC6-6989BD97BE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177778" cy="4244975"/>
          </a:xfrm>
        </p:spPr>
        <p:txBody>
          <a:bodyPr/>
          <a:lstStyle/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200"/>
              <a:t>Year 1 </a:t>
            </a:r>
            <a:r>
              <a:rPr lang="en-GB" sz="2200" b="1"/>
              <a:t>test and learn </a:t>
            </a:r>
            <a:r>
              <a:rPr lang="en-GB" sz="2200"/>
              <a:t>delivery provided robust evidence of what works to engage economically inactive residents.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2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200"/>
              <a:t>Participant </a:t>
            </a:r>
            <a:r>
              <a:rPr lang="en-GB" sz="2200" b="1"/>
              <a:t>demand exceeded expectations</a:t>
            </a:r>
            <a:r>
              <a:rPr lang="en-GB" sz="2200"/>
              <a:t>, demonstrating significant unmet need across the North East.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2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200" b="1"/>
              <a:t>Complex and multiple barriers </a:t>
            </a:r>
            <a:r>
              <a:rPr lang="en-GB" sz="2200"/>
              <a:t>highlighted the importance of holistic, person-centred support.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2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200"/>
              <a:t>Local </a:t>
            </a:r>
            <a:r>
              <a:rPr lang="en-GB" sz="2200" b="1"/>
              <a:t>Work and Health Hubs </a:t>
            </a:r>
            <a:r>
              <a:rPr lang="en-GB" sz="2200"/>
              <a:t>strengthened partnership working and improved access to support through a "no wrong door" approach.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8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6193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40B9-04C5-D84B-4BD0-A8F4DB39D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F5A100-910A-09FB-E5A5-E59755EF76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Evidence and learning shaping Year two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62FF7-ECE6-7051-A48A-F9E27523A1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177778" cy="4244975"/>
          </a:xfrm>
        </p:spPr>
        <p:txBody>
          <a:bodyPr/>
          <a:lstStyle/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err="1"/>
              <a:t>VCSE</a:t>
            </a:r>
            <a:r>
              <a:rPr lang="en-GB" sz="2000" b="1"/>
              <a:t> organisations </a:t>
            </a:r>
            <a:r>
              <a:rPr lang="en-GB" sz="2000"/>
              <a:t>proved critical in reaching residents furthest from the labour market.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/>
              <a:t>Research activity identified systemic barriers </a:t>
            </a:r>
            <a:r>
              <a:rPr lang="en-GB" sz="2000"/>
              <a:t>affecting carers, ex-offenders, supported accommodation residents and other priority groups.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/>
              <a:t>Employer engagement </a:t>
            </a:r>
            <a:r>
              <a:rPr lang="en-GB" sz="2000"/>
              <a:t>learning informed the development of projects to create more inclusive employment pathways.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/>
              <a:t>Childcare Grant </a:t>
            </a:r>
            <a:r>
              <a:rPr lang="en-GB" sz="2000"/>
              <a:t>findings led to a redesigned Childcare Plus approach focused on addressing wider barriers to participation.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 b="1"/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/>
              <a:t>Evaluation and delivery evidence </a:t>
            </a:r>
            <a:r>
              <a:rPr lang="en-GB" sz="2000"/>
              <a:t>have directly informed Year 2 investment decisions and programme design. 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188110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9B868-8BB9-EC7D-BA15-B1726614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3BB532-1D1B-1430-CE2E-509396B13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615" y="916446"/>
            <a:ext cx="4542656" cy="2670615"/>
          </a:xfrm>
        </p:spPr>
        <p:txBody>
          <a:bodyPr/>
          <a:lstStyle/>
          <a:p>
            <a:r>
              <a:rPr lang="en-GB"/>
              <a:t>Year two additional funding</a:t>
            </a:r>
          </a:p>
          <a:p>
            <a:endParaRPr lang="en-GB" sz="5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8E597-1BE6-07A2-70EA-81D8B3A330F7}"/>
              </a:ext>
            </a:extLst>
          </p:cNvPr>
          <p:cNvSpPr txBox="1">
            <a:spLocks/>
          </p:cNvSpPr>
          <p:nvPr/>
        </p:nvSpPr>
        <p:spPr>
          <a:xfrm>
            <a:off x="563615" y="4100031"/>
            <a:ext cx="4471987" cy="383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solidFill>
                  <a:srgbClr val="E4003B"/>
                </a:solidFill>
              </a:rPr>
              <a:t>Cherri Blissett, Fuel Research  </a:t>
            </a:r>
          </a:p>
        </p:txBody>
      </p:sp>
    </p:spTree>
    <p:extLst>
      <p:ext uri="{BB962C8B-B14F-4D97-AF65-F5344CB8AC3E}">
        <p14:creationId xmlns:p14="http://schemas.microsoft.com/office/powerpoint/2010/main" val="2893403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9ED94-DAEF-1F50-B671-555EF65DB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798033-692F-4B61-AB28-7BB6AFDE64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Trailblazer year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CCC85-5017-E1F4-7EBE-40DC106F16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49" y="1500188"/>
            <a:ext cx="10906125" cy="4244975"/>
          </a:xfrm>
        </p:spPr>
        <p:txBody>
          <a:bodyPr/>
          <a:lstStyle/>
          <a:p>
            <a:r>
              <a:rPr lang="en-GB" sz="2400"/>
              <a:t>Funding for three additional strands of activity in year two: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Social housing tenants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Ex-offenders / prison leavers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Unpaid carers</a:t>
            </a:r>
          </a:p>
          <a:p>
            <a:pPr indent="0"/>
            <a:endParaRPr lang="en-GB" sz="2400"/>
          </a:p>
          <a:p>
            <a:pPr indent="0"/>
            <a:r>
              <a:rPr lang="en-GB" sz="2400"/>
              <a:t>These strands are distinct offers designed around the specific barriers and needs of these different cohorts.</a:t>
            </a:r>
          </a:p>
          <a:p>
            <a:pPr indent="0"/>
            <a:endParaRPr lang="en-GB" sz="2400"/>
          </a:p>
          <a:p>
            <a:pPr indent="0"/>
            <a:r>
              <a:rPr lang="en-GB" sz="2400"/>
              <a:t>We will also briefly cover the plans for the </a:t>
            </a:r>
            <a:r>
              <a:rPr lang="en-GB" sz="2400" err="1"/>
              <a:t>VCSE</a:t>
            </a:r>
            <a:r>
              <a:rPr lang="en-GB" sz="2400"/>
              <a:t> small grants programme today.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90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EFF187-43FB-6D31-9D00-E1387BBC43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738" y="4105274"/>
            <a:ext cx="8741854" cy="834473"/>
          </a:xfrm>
        </p:spPr>
        <p:txBody>
          <a:bodyPr/>
          <a:lstStyle/>
          <a:p>
            <a:r>
              <a:rPr lang="en-GB"/>
              <a:t>North East Economic Inactivity Trailblazer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79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8A65-6ED1-23C4-D83D-6487CF07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22377A-CC2F-155A-51FF-097166DFF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Social housing tenants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830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BD676-9785-C525-19F6-11F359CF4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76126-C08A-1001-9856-BBDC0D43C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social housing tenants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775AA-246D-9448-EC78-6D21ABF7E8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en-GB" sz="2400" b="1"/>
              <a:t>Purpose: </a:t>
            </a:r>
            <a:r>
              <a:rPr lang="en-GB" sz="2400"/>
              <a:t>To support social housing tenants who are economically inactive to progress towards, enter and sustain employment</a:t>
            </a:r>
          </a:p>
          <a:p>
            <a:pPr indent="0"/>
            <a:endParaRPr lang="en-GB" sz="1100"/>
          </a:p>
          <a:p>
            <a:pPr indent="0"/>
            <a:r>
              <a:rPr lang="en-GB" sz="2400"/>
              <a:t>Funding is for: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Housing‑led engagement using </a:t>
            </a:r>
            <a:r>
              <a:rPr lang="en-GB" sz="2400" b="1"/>
              <a:t>existing</a:t>
            </a:r>
            <a:r>
              <a:rPr lang="en-GB" sz="2400"/>
              <a:t> tenant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Integrated support, barrier removal and structured progression into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Person‑centred, trauma‑informed, holistic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A small number of paid placements with external employers, used strategically to unlock opportunities that would not otherwise exist.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349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8DCEC-C197-1AA4-896A-9C59AF12B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090201-41A6-C4D6-3106-FBF7DF317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social housing tenants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14459-2F85-E2BF-C04D-AA87BA5A72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353165" cy="4244975"/>
          </a:xfrm>
        </p:spPr>
        <p:txBody>
          <a:bodyPr lIns="91440" tIns="45720" rIns="91440" bIns="45720" anchor="t"/>
          <a:lstStyle/>
          <a:p>
            <a:pPr indent="0">
              <a:lnSpc>
                <a:spcPct val="100000"/>
              </a:lnSpc>
            </a:pPr>
            <a:r>
              <a:rPr lang="en-GB" sz="2400" b="1"/>
              <a:t>Who it’s for? </a:t>
            </a:r>
            <a:r>
              <a:rPr lang="en-GB" sz="2400"/>
              <a:t>Social housing tenants who are economically inactive, including people with health conditions, caring responsibilities, low confidence or long‑term disconnection from work</a:t>
            </a:r>
            <a:endParaRPr lang="en-US"/>
          </a:p>
          <a:p>
            <a:pPr indent="0"/>
            <a:endParaRPr lang="en-GB" sz="2400"/>
          </a:p>
          <a:p>
            <a:pPr indent="0"/>
            <a:r>
              <a:rPr lang="en-GB" sz="2400" b="1"/>
              <a:t>Scale: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Indicative funding of up to £630,000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One regional project, with place based delivery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160 participants, with 85 moving into work (53% job entry rate)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326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C461-C999-6D85-AD37-B2C69BE3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3031FA-FA9D-936E-F48B-06D65C19F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social housing tenants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298A2-E933-C355-BDF0-701D2FA6B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indent="0"/>
            <a:r>
              <a:rPr lang="en-GB" sz="2400" b="1"/>
              <a:t>Key principles:</a:t>
            </a:r>
          </a:p>
          <a:p>
            <a:pPr indent="0"/>
            <a:endParaRPr lang="en-GB" sz="2400" b="1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Flexible and appropriately paced support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Strong employer engagement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Place based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System change and learning embedded into mainstream housing support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A collaborative approach across the North East.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22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0F221-663C-281C-42C4-E43A0DAA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B5DF88-AE6F-18FC-36F5-C93100ECD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335" y="1181622"/>
            <a:ext cx="4886209" cy="1675077"/>
          </a:xfrm>
        </p:spPr>
        <p:txBody>
          <a:bodyPr/>
          <a:lstStyle/>
          <a:p>
            <a:r>
              <a:rPr lang="en-GB"/>
              <a:t>Ex-offenders, prison leavers, people with prior convictions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39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345C5-9945-5F6B-A4B7-44989F89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8EC054-0D82-BDBF-A93E-928887B4B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ex-offenders / prison leavers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08CA5-CDF7-7A5E-3C09-427F15112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0702290" cy="4244975"/>
          </a:xfrm>
        </p:spPr>
        <p:txBody>
          <a:bodyPr/>
          <a:lstStyle/>
          <a:p>
            <a:r>
              <a:rPr lang="en-GB" sz="2200" b="1"/>
              <a:t>Purpose: </a:t>
            </a:r>
            <a:r>
              <a:rPr lang="en-GB" sz="2200"/>
              <a:t>to support people with prior convictions in the community to progress into sustained employment, reducing reoffending and economic inactivity.  </a:t>
            </a:r>
          </a:p>
          <a:p>
            <a:endParaRPr lang="en-GB" sz="2200"/>
          </a:p>
          <a:p>
            <a:r>
              <a:rPr lang="en-GB" sz="2200"/>
              <a:t>Funding is for: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Community‑based support post‑release (i.e. not custody‑based)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Practical support to address disclosure, licence conditions and availability for work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Employer engagement and advocacy to overcome stigma and concerns around risk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Coordination with probation and resettlement services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200"/>
              <a:t>Person‑centred, trauma‑informed delivery</a:t>
            </a:r>
          </a:p>
        </p:txBody>
      </p:sp>
    </p:spTree>
    <p:extLst>
      <p:ext uri="{BB962C8B-B14F-4D97-AF65-F5344CB8AC3E}">
        <p14:creationId xmlns:p14="http://schemas.microsoft.com/office/powerpoint/2010/main" val="262531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4F69D-29B2-39F6-409F-56AE3CD7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06025-7F58-FB96-8D20-172639556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ex-offenders / prison leavers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A224B-D30B-C177-1137-75AC0916D1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sz="2400" b="1"/>
              <a:t>Who it’s for? </a:t>
            </a:r>
            <a:r>
              <a:rPr lang="en-GB" sz="2400"/>
              <a:t>Prison leavers, in the community, who are economically inactive, including people on licence or probation supervision, with health conditions, facing stigma, trauma, or housing instability. </a:t>
            </a:r>
          </a:p>
          <a:p>
            <a:endParaRPr lang="en-GB" sz="2400"/>
          </a:p>
          <a:p>
            <a:r>
              <a:rPr lang="en-GB" sz="2400" b="1"/>
              <a:t>Scale: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Indicative funding of £300,000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One regional project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100 participants, with 40 moving into work (40% job entry rate)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409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8662-D69B-FE4F-C1C0-F57B18D35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F7278C-418A-F46A-CF22-9C00009D8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ex-offenders / prison leavers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36651-2581-4486-B8E0-72E3E719F5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278362" cy="4244975"/>
          </a:xfrm>
        </p:spPr>
        <p:txBody>
          <a:bodyPr/>
          <a:lstStyle/>
          <a:p>
            <a:r>
              <a:rPr lang="en-GB" sz="2400" b="1"/>
              <a:t>Key principles: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Barrier removal, including disclosure support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Strong employer engagement and confidence building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Focus on all cohorts, including women, minority ethnic groups and neurodiverse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Health, wellbeing and recovery aware support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Complementary to, not duplicating, statutory provision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No minimum time since release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A collaborative approach across the North East. </a:t>
            </a:r>
          </a:p>
        </p:txBody>
      </p:sp>
    </p:spTree>
    <p:extLst>
      <p:ext uri="{BB962C8B-B14F-4D97-AF65-F5344CB8AC3E}">
        <p14:creationId xmlns:p14="http://schemas.microsoft.com/office/powerpoint/2010/main" val="3063310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6F5BE-9242-4BC2-96AE-F0A0D985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51379-F6BA-247A-21E9-732A6D99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335" y="1181622"/>
            <a:ext cx="4472885" cy="1675077"/>
          </a:xfrm>
        </p:spPr>
        <p:txBody>
          <a:bodyPr/>
          <a:lstStyle/>
          <a:p>
            <a:r>
              <a:rPr lang="en-GB"/>
              <a:t>Unpaid carers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44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D82F-DAB8-D6CE-403B-ADC9E6B5A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A60C85-6B0F-E32A-F7D4-C4E60DD84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unpaid carers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974A1-C972-5301-56EC-10A300AEE0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1022330" cy="4244975"/>
          </a:xfrm>
        </p:spPr>
        <p:txBody>
          <a:bodyPr/>
          <a:lstStyle/>
          <a:p>
            <a:r>
              <a:rPr lang="en-GB" sz="2400" b="1"/>
              <a:t>Purpose: </a:t>
            </a:r>
            <a:r>
              <a:rPr lang="en-GB" sz="2400"/>
              <a:t>To support unpaid carers who are economically inactive to progress towards employment that is realistic, flexible and sustainable alongside caring responsibilities </a:t>
            </a:r>
          </a:p>
          <a:p>
            <a:endParaRPr lang="en-GB" sz="2400"/>
          </a:p>
          <a:p>
            <a:r>
              <a:rPr lang="en-GB" sz="2400"/>
              <a:t>Funding is for: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Carer‑aware employment support that recognises availability constraints and fluctuating circumstances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Practical support to balance work and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Employer engagement to develop carer‑friendly roles and working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Supporting progression into sustainable, realistic employment pathways</a:t>
            </a:r>
          </a:p>
        </p:txBody>
      </p:sp>
    </p:spTree>
    <p:extLst>
      <p:ext uri="{BB962C8B-B14F-4D97-AF65-F5344CB8AC3E}">
        <p14:creationId xmlns:p14="http://schemas.microsoft.com/office/powerpoint/2010/main" val="142136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C113DA-60E0-5ECB-EE33-16F06092B3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2933022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B295D-162B-291B-F377-97C92D59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98F3C2-D5E7-923B-D124-2857135FC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unpaid carers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3F603-987C-CAC4-758E-BBE4CD929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/>
              <a:t>Definition of an unpaid carer: </a:t>
            </a:r>
          </a:p>
          <a:p>
            <a:r>
              <a:rPr lang="en-GB"/>
              <a:t>A person who provides care and support to a family member, partner, friend or neighbour who could not manage without that help because of illness, disability, mental ill health, addiction, frailty or age-related needs, and who is not paid for providing that care.</a:t>
            </a:r>
          </a:p>
        </p:txBody>
      </p:sp>
    </p:spTree>
    <p:extLst>
      <p:ext uri="{BB962C8B-B14F-4D97-AF65-F5344CB8AC3E}">
        <p14:creationId xmlns:p14="http://schemas.microsoft.com/office/powerpoint/2010/main" val="397949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CA05-08A8-7CFB-2A6F-F4672BEC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313A0-4373-0A27-6855-DD4C4F115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unpaid carers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17A96-5E13-1800-1D75-DCB6417951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b="1"/>
              <a:t>Who it’s for? </a:t>
            </a:r>
            <a:r>
              <a:rPr lang="en-GB"/>
              <a:t>Adults providing unpaid care, including carers whose circumstances may fluctuate, who are economically inactive, and may be excluded from traditional employability routes </a:t>
            </a:r>
          </a:p>
          <a:p>
            <a:r>
              <a:rPr lang="en-GB" b="1"/>
              <a:t>Scale: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Up to £300,000 funding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One regional project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120 participants, with 50 moving into work (42% job entry rate)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878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BB17-B8BC-B769-0BE0-6C814D158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776836-623B-FBB9-853D-B36CB7E03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unpaid carers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75544-26D0-3EE9-74AA-8FA4D057FF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en-GB" b="1"/>
              <a:t>Key principles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Employment readiness without pressure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Recognition of the impact of caring on availability for work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Flexible pacing and progression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Recognition that caring situations change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A collaborative approach across the North East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4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58D6-555E-2BFA-FFBF-B92E22E22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168980-986D-32A4-B80B-BAB65B89B0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Call for projects: all strands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70E58-CAB9-37B5-7D89-5AA802544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0930890" cy="42449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Delivery of high quality, person‑centred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Demonstrate strong employer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Show clear understanding of target cohorts and regional cold spots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Work collaboratively across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Deliver realistic outcomes and value for money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Contribute to learning and system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Measurement of ‘distance travelled’ is required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Delivery at scale and pace across the region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327656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A599-0535-7E15-F04F-AFE7005B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103DF6-EED4-93CD-A9FD-76C96C269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335" y="1218198"/>
            <a:ext cx="4749049" cy="1675077"/>
          </a:xfrm>
        </p:spPr>
        <p:txBody>
          <a:bodyPr lIns="91440" tIns="45720" rIns="91440" bIns="45720" anchor="t"/>
          <a:lstStyle/>
          <a:p>
            <a:r>
              <a:rPr lang="en-GB">
                <a:latin typeface="Aptos Bold"/>
              </a:rPr>
              <a:t>Indicative Commissioning Timeline </a:t>
            </a:r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062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3E8A-FD33-4ED0-0682-68341BEA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53AA88-4561-AA8E-D8FE-53E19EC96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Indicative timeline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7D08F-B74D-A9C6-49C7-7EA50CD298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8"/>
            <a:ext cx="10748010" cy="4244975"/>
          </a:xfrm>
        </p:spPr>
        <p:txBody>
          <a:bodyPr/>
          <a:lstStyle/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Open call launched 17 June 2026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Closed noon on Friday 3 July 2026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Interviews may be held, if required, with the assessment panel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/>
              <a:t>13 July for social housing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/>
              <a:t>14 July for carers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/>
              <a:t>16 July for ex-offenders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Enter into contracts in August 2026  and mobilise immediately  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Submission of exit plan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/>
              <a:t>Activity, spending and all outputs complete by the 31 March 2027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639711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17A8-7C75-E98E-C007-E14049572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E53A23-EEE6-9DF7-D008-7B6E6A0B3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32B4-5242-CECD-73E7-EEC5FF5B4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Partnership and consortium bids are encouraged where this strengthens delivery – </a:t>
            </a:r>
            <a:r>
              <a:rPr lang="en-GB" i="1"/>
              <a:t>(do we need to support partnership development?)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An open process – with submission of a business case and budget template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Assessment panel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Possible interviews (if needed) – please hold the 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Further guidance will be published with each call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461778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00854-DEDC-983E-C765-CE8D546B1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47DE81-F9F1-E4F2-B83C-58B33558C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335" y="1218198"/>
            <a:ext cx="4749049" cy="1675077"/>
          </a:xfrm>
        </p:spPr>
        <p:txBody>
          <a:bodyPr lIns="91440" tIns="45720" rIns="91440" bIns="45720" anchor="t"/>
          <a:lstStyle/>
          <a:p>
            <a:r>
              <a:rPr lang="en-GB" err="1">
                <a:latin typeface="Aptos Bold"/>
              </a:rPr>
              <a:t>VCSE</a:t>
            </a:r>
            <a:r>
              <a:rPr lang="en-GB">
                <a:latin typeface="Aptos Bold"/>
              </a:rPr>
              <a:t> small grants programme</a:t>
            </a:r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98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B776D-8DCA-E058-CCB0-7BEB562F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14FADB-332A-E046-BB21-41881A0C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err="1"/>
              <a:t>VCSE</a:t>
            </a:r>
            <a:r>
              <a:rPr lang="en-GB"/>
              <a:t> small grants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B2F6-56E0-6DD0-C5C8-D84F9CD2E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en-GB" sz="2200" b="1"/>
              <a:t>Purpose: </a:t>
            </a:r>
            <a:r>
              <a:rPr lang="en-GB" sz="2200"/>
              <a:t>To invest in small, community‑based </a:t>
            </a:r>
            <a:r>
              <a:rPr lang="en-GB" sz="2200" err="1"/>
              <a:t>VCSE</a:t>
            </a:r>
            <a:r>
              <a:rPr lang="en-GB" sz="2200"/>
              <a:t> organisations to engage economically inactive residents and support progression towards mainstream services.</a:t>
            </a:r>
          </a:p>
          <a:p>
            <a:pPr indent="0"/>
            <a:r>
              <a:rPr lang="en-GB" sz="2200"/>
              <a:t>Funding is for: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Local </a:t>
            </a:r>
            <a:r>
              <a:rPr lang="en-GB" sz="2200" err="1"/>
              <a:t>VCSE</a:t>
            </a:r>
            <a:r>
              <a:rPr lang="en-GB" sz="2200"/>
              <a:t>‑led activity, community engagement and trust building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Organisations with a turnover under £</a:t>
            </a:r>
            <a:r>
              <a:rPr lang="en-GB" sz="2200" err="1"/>
              <a:t>1m</a:t>
            </a:r>
            <a:endParaRPr lang="en-GB" sz="22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Barrier reduction linked to health, wellbeing and confidence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200"/>
              <a:t>Warm handovers into mainstream employment, skills or health provision</a:t>
            </a:r>
          </a:p>
          <a:p>
            <a:pPr indent="0"/>
            <a:endParaRPr lang="en-GB" sz="2200"/>
          </a:p>
          <a:p>
            <a:pPr indent="0"/>
            <a:r>
              <a:rPr lang="en-GB" sz="2200"/>
              <a:t>We are particularly interested in organisations with strong community links and the ability to engage residents who are least likely to access mainstream provision.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286158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7A6F2-4741-EE84-5E67-84C838886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F70B5-8D80-EDBF-574C-85579EA56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err="1"/>
              <a:t>VCSE</a:t>
            </a:r>
            <a:r>
              <a:rPr lang="en-GB"/>
              <a:t> small grants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12994-A5AE-805A-19F3-A00C5AA16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en-GB" sz="2400" b="1"/>
              <a:t>Focus on: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Place based delivery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Under-served communities and cold spots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Learning to inform future commissioning </a:t>
            </a:r>
          </a:p>
          <a:p>
            <a:pPr indent="0"/>
            <a:r>
              <a:rPr lang="en-GB" sz="2400" b="1"/>
              <a:t>Scale: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£800,000 total funds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Grants typically £</a:t>
            </a:r>
            <a:r>
              <a:rPr lang="en-GB" sz="2400" err="1"/>
              <a:t>40k</a:t>
            </a:r>
            <a:r>
              <a:rPr lang="en-GB" sz="2400"/>
              <a:t>–£</a:t>
            </a:r>
            <a:r>
              <a:rPr lang="en-GB" sz="2400" err="1"/>
              <a:t>70k</a:t>
            </a:r>
            <a:endParaRPr lang="en-GB" sz="24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Around 16 funded organisations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GB" sz="2400"/>
              <a:t>400 participants supported 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97265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16CA-5438-4095-3049-6D5186BA6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D72702-944C-743D-6183-55A1EFBD73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Agenda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90E99-D668-BF6D-AB9A-49AC37DC0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500189"/>
            <a:ext cx="7245857" cy="4214812"/>
          </a:xfrm>
        </p:spPr>
        <p:txBody>
          <a:bodyPr/>
          <a:lstStyle/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Welcome and purpose 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Overview of Mayoral Strategic Authority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Economic Inactivity Trailblazer 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Overview of additional funding in year two:</a:t>
            </a:r>
          </a:p>
          <a:p>
            <a:pPr marL="571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i="1"/>
              <a:t>Social Housing, Ex offenders /	Prison Leavers, Unpaid Carers</a:t>
            </a:r>
            <a:r>
              <a:rPr lang="en-GB" sz="2000"/>
              <a:t> 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Indicative commissioning Timeline 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Q&amp;A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 err="1"/>
              <a:t>VCSE</a:t>
            </a:r>
            <a:r>
              <a:rPr lang="en-GB" sz="2000"/>
              <a:t> small grants programme overview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Table discussions and networking opportunity 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GB" sz="2000"/>
              <a:t>Final comments and close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133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C113DA-60E0-5ECB-EE33-16F06092B3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581001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C113DA-60E0-5ECB-EE33-16F06092B3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627175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1E3D3-6770-58EC-0D60-FD59ACF6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942CF9-21DC-1D0A-F5A5-BCDB71DAB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Table discussions – shaping the strands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0CAB2-5A40-5CDF-E822-4C69D14EC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en-GB" sz="2400"/>
              <a:t>Within the fixed programme parameters (cohorts, outputs and timeframes), please discuss:</a:t>
            </a:r>
          </a:p>
          <a:p>
            <a:endParaRPr lang="en-GB" sz="24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What are the key delivery risks, and how could they be mitigated?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How would you engage and retain participants?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What is needed to deliver strong employer engagement and outcomes?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What partnerships or delivery models would work best?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What would you need from us (within existing constraints) to deliver successfully?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438757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FE3A8-393E-F59D-35C3-C9F6E4D4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C6CEAE-BFE7-5567-B679-B93221E16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Table discussions – </a:t>
            </a:r>
            <a:r>
              <a:rPr lang="en-GB" err="1"/>
              <a:t>VCSE</a:t>
            </a:r>
            <a:r>
              <a:rPr lang="en-GB"/>
              <a:t> small grants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891CB-E54F-0C9B-C4AB-2F40B0526A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lnSpc>
                <a:spcPct val="100000"/>
              </a:lnSpc>
            </a:pPr>
            <a:r>
              <a:rPr lang="en-GB"/>
              <a:t>What support would small </a:t>
            </a:r>
            <a:r>
              <a:rPr lang="en-GB" err="1"/>
              <a:t>VCSE</a:t>
            </a:r>
            <a:r>
              <a:rPr lang="en-GB"/>
              <a:t> organisations need to deliver effectively within this programme?</a:t>
            </a:r>
          </a:p>
          <a:p>
            <a:pPr indent="0">
              <a:lnSpc>
                <a:spcPct val="100000"/>
              </a:lnSpc>
            </a:pPr>
            <a:endParaRPr lang="en-GB"/>
          </a:p>
          <a:p>
            <a:pPr marL="2286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Pre‑application support?</a:t>
            </a:r>
          </a:p>
          <a:p>
            <a:pPr marL="2286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Monitoring and reporting?</a:t>
            </a:r>
          </a:p>
          <a:p>
            <a:pPr marL="2286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Partnership working?</a:t>
            </a:r>
          </a:p>
          <a:p>
            <a:pPr marL="2286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/>
              <a:t>Other ideas?</a:t>
            </a:r>
          </a:p>
          <a:p>
            <a:pPr indent="0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026222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5D67CF-39F1-D37F-0BF8-6767D8E63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996" y="1485362"/>
            <a:ext cx="5030268" cy="1675077"/>
          </a:xfrm>
        </p:spPr>
        <p:txBody>
          <a:bodyPr/>
          <a:lstStyle/>
          <a:p>
            <a:r>
              <a:rPr lang="en-GB"/>
              <a:t>Close and thanks for attending </a:t>
            </a:r>
          </a:p>
        </p:txBody>
      </p:sp>
    </p:spTree>
    <p:extLst>
      <p:ext uri="{BB962C8B-B14F-4D97-AF65-F5344CB8AC3E}">
        <p14:creationId xmlns:p14="http://schemas.microsoft.com/office/powerpoint/2010/main" val="271870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C24F2-7FC5-D561-76EE-4CD1B6AF2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123F4A-90F9-002B-6A22-1D0A7F71F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Purpose of the market engagement event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82209-6C68-C3F0-636C-3BF9B4848B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1" y="1500189"/>
            <a:ext cx="6877358" cy="4214812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Aptos"/>
              </a:rPr>
              <a:t>To share the proposed Year Two priorities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Aptos"/>
              </a:rPr>
              <a:t>To provide early visibility of upcoming opportunities and timescales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Aptos"/>
              </a:rPr>
              <a:t>To seek feedback on delivery feasibility, risks and practical considerations </a:t>
            </a:r>
          </a:p>
          <a:p>
            <a:pPr indent="0"/>
            <a:endParaRPr lang="en-GB" sz="2000"/>
          </a:p>
          <a:p>
            <a:pPr indent="0"/>
            <a:endParaRPr lang="en-GB" sz="2000"/>
          </a:p>
          <a:p>
            <a:pPr indent="0"/>
            <a:r>
              <a:rPr lang="en-GB" sz="2000"/>
              <a:t>N.B: Some parameters (cohorts, scale and timeframes) are fixed. We are seeking input on how delivery can be achieved effectively within these parameters</a:t>
            </a:r>
          </a:p>
        </p:txBody>
      </p:sp>
    </p:spTree>
    <p:extLst>
      <p:ext uri="{BB962C8B-B14F-4D97-AF65-F5344CB8AC3E}">
        <p14:creationId xmlns:p14="http://schemas.microsoft.com/office/powerpoint/2010/main" val="1043572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03CE-012E-C8FD-7231-AB88BB0E3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BA7399-9E8E-4EF8-5637-BE641F1A65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 sz="3200"/>
              <a:t>Overview of Mayoral Strategic Authority </a:t>
            </a:r>
          </a:p>
          <a:p>
            <a:endParaRPr lang="en-GB" sz="3200">
              <a:latin typeface="Aptos Bold"/>
              <a:ea typeface="HGSMinchoE"/>
              <a:cs typeface="Browallia New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96DC3-94DA-6B14-65C3-8DC007533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Sonya Midgley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36D70-3BC7-F516-781C-967374C946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Head of Health and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F3D2D-533D-927E-4F1A-5713123D9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362" y="4844347"/>
            <a:ext cx="5192751" cy="457200"/>
          </a:xfrm>
        </p:spPr>
        <p:txBody>
          <a:bodyPr/>
          <a:lstStyle/>
          <a:p>
            <a:r>
              <a:rPr lang="en-GB"/>
              <a:t>North East Mayoral Strategic Authority </a:t>
            </a:r>
          </a:p>
        </p:txBody>
      </p:sp>
    </p:spTree>
    <p:extLst>
      <p:ext uri="{BB962C8B-B14F-4D97-AF65-F5344CB8AC3E}">
        <p14:creationId xmlns:p14="http://schemas.microsoft.com/office/powerpoint/2010/main" val="318206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E87B1D-B10C-5D5F-EB3A-55F9E303A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Overview of North East Mayoral Strategic Authority 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2A63A-D1E4-0C43-F4DD-3E47438F8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Led by an Elected Mayor and Cabinet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Covers seven local authority areas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The MSA has five key missions and a Local Growth Plan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A New Deal for North East Workers – Home of Real Opportunity</a:t>
            </a:r>
          </a:p>
          <a:p>
            <a:pPr indent="0"/>
            <a:endParaRPr lang="en-GB" sz="2400"/>
          </a:p>
          <a:p>
            <a:pPr indent="0"/>
            <a:r>
              <a:rPr lang="en-GB" sz="2400"/>
              <a:t>Aligned to the national context of: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The Get Britain Working White Paper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The ICB Health and Growth Accelerators 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GB" sz="2400"/>
              <a:t>The Economic Inactivity Trailblazers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1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6052-4FD1-A8CE-AF49-491BA150B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3F2A1A-2367-1C64-D898-DC39160F8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 sz="3200"/>
              <a:t>Overview of Economic Inactivity Trailblazer</a:t>
            </a:r>
          </a:p>
          <a:p>
            <a:endParaRPr lang="en-GB" sz="3200"/>
          </a:p>
          <a:p>
            <a:endParaRPr lang="en-GB" sz="3200">
              <a:latin typeface="Aptos Bold"/>
              <a:ea typeface="HGSMinchoE"/>
              <a:cs typeface="Browallia New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3664E-282E-71F9-04F9-3CDA77B78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Julie Gwillym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3CFB0-0B63-F798-F073-570F0D0CAE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Programme Manager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B36F4-66DA-F337-7C24-B990BE9F1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362" y="4844347"/>
            <a:ext cx="5192751" cy="457200"/>
          </a:xfrm>
        </p:spPr>
        <p:txBody>
          <a:bodyPr/>
          <a:lstStyle/>
          <a:p>
            <a:r>
              <a:rPr lang="en-GB"/>
              <a:t>North East Mayoral Strategic Authority </a:t>
            </a:r>
          </a:p>
        </p:txBody>
      </p:sp>
    </p:spTree>
    <p:extLst>
      <p:ext uri="{BB962C8B-B14F-4D97-AF65-F5344CB8AC3E}">
        <p14:creationId xmlns:p14="http://schemas.microsoft.com/office/powerpoint/2010/main" val="184259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D1EEC-A633-99C5-9963-F1DD6CDE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D20976-C081-6220-D15D-94095FE9B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Overview of the Economic Inactivity Trailblazer</a:t>
            </a:r>
          </a:p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065B2-5A5C-D658-4DE3-1B98B856A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400" b="1"/>
              <a:t>Purpose: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Support economically inactive residents to move closer to, enter and sustain employment.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Test innovative approaches that address health, skills, confidence and wider barriers to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Bring partners together to create a more joined-up system of support.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Generate evidence and learning to influence future policy, commissioning and service design.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Improve outcomes for residents while driving long-term system change across the North East.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490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th East MS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478A"/>
      </a:accent1>
      <a:accent2>
        <a:srgbClr val="F25C29"/>
      </a:accent2>
      <a:accent3>
        <a:srgbClr val="005837"/>
      </a:accent3>
      <a:accent4>
        <a:srgbClr val="8F3E8D"/>
      </a:accent4>
      <a:accent5>
        <a:srgbClr val="33A38C"/>
      </a:accent5>
      <a:accent6>
        <a:srgbClr val="E4003B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dc3c5b-2aa6-4bed-8d50-93dcfde82c44">
      <Terms xmlns="http://schemas.microsoft.com/office/infopath/2007/PartnerControls"/>
    </lcf76f155ced4ddcb4097134ff3c332f>
    <TaxCatchAll xmlns="ac6ed4eb-f6b7-4094-9fe5-33045d0686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CBD4C93E2BBE4CBA06B8B9DA1BE06D" ma:contentTypeVersion="22" ma:contentTypeDescription="Create a new document." ma:contentTypeScope="" ma:versionID="9a2393bdba43ac2d90abc78e13b3249b">
  <xsd:schema xmlns:xsd="http://www.w3.org/2001/XMLSchema" xmlns:xs="http://www.w3.org/2001/XMLSchema" xmlns:p="http://schemas.microsoft.com/office/2006/metadata/properties" xmlns:ns2="dddc3c5b-2aa6-4bed-8d50-93dcfde82c44" xmlns:ns3="ac6ed4eb-f6b7-4094-9fe5-33045d06869d" targetNamespace="http://schemas.microsoft.com/office/2006/metadata/properties" ma:root="true" ma:fieldsID="60652acea76b5280128b4bd7c2f3514b" ns2:_="" ns3:_="">
    <xsd:import namespace="dddc3c5b-2aa6-4bed-8d50-93dcfde82c44"/>
    <xsd:import namespace="ac6ed4eb-f6b7-4094-9fe5-33045d0686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c3c5b-2aa6-4bed-8d50-93dcfde82c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e46b9b-9eb4-4263-a0bd-b634727372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ed4eb-f6b7-4094-9fe5-33045d0686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1f6c95b-edfc-475f-9eff-f74540d26b75}" ma:internalName="TaxCatchAll" ma:showField="CatchAllData" ma:web="ac6ed4eb-f6b7-4094-9fe5-33045d0686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B23CDB-A7B3-4E20-9008-A18EB1C4CAAA}">
  <ds:schemaRefs>
    <ds:schemaRef ds:uri="ac6ed4eb-f6b7-4094-9fe5-33045d06869d"/>
    <ds:schemaRef ds:uri="dddc3c5b-2aa6-4bed-8d50-93dcfde82c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19E0F2-AE74-4CBA-87E5-66B48F6ABC72}">
  <ds:schemaRefs>
    <ds:schemaRef ds:uri="ac6ed4eb-f6b7-4094-9fe5-33045d06869d"/>
    <ds:schemaRef ds:uri="dddc3c5b-2aa6-4bed-8d50-93dcfde82c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CAFD58-E9EB-4C59-9D86-5A5EF44BE8C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29fb4c0-0d04-4a9f-b462-c1294b1e1b47}" enabled="0" method="" siteId="{b29fb4c0-0d04-4a9f-b462-c1294b1e1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 Price-Young (North East CA)</dc:creator>
  <cp:revision>2</cp:revision>
  <cp:lastPrinted>2026-06-03T07:42:52Z</cp:lastPrinted>
  <dcterms:created xsi:type="dcterms:W3CDTF">2013-07-15T20:26:40Z</dcterms:created>
  <dcterms:modified xsi:type="dcterms:W3CDTF">2026-06-05T14:44:38Z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0x0101002ACBD4C93E2BBE4CBA06B8B9DA1BE06D</vt:lpwstr>
  </property>
  <property fmtid="{D5CDD505-2E9C-101B-9397-08002B2CF9AE}" pid="3" name="MediaServiceImageTags">
    <vt:lpwstr/>
  </property>
</Properties>
</file>